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57" r:id="rId21"/>
    <p:sldId id="278" r:id="rId22"/>
    <p:sldId id="297" r:id="rId23"/>
    <p:sldId id="277" r:id="rId24"/>
    <p:sldId id="279" r:id="rId25"/>
    <p:sldId id="280" r:id="rId26"/>
    <p:sldId id="311" r:id="rId27"/>
    <p:sldId id="281" r:id="rId28"/>
    <p:sldId id="282" r:id="rId29"/>
    <p:sldId id="283" r:id="rId30"/>
    <p:sldId id="284" r:id="rId31"/>
    <p:sldId id="285" r:id="rId32"/>
    <p:sldId id="286" r:id="rId33"/>
    <p:sldId id="287" r:id="rId34"/>
    <p:sldId id="288" r:id="rId35"/>
    <p:sldId id="289" r:id="rId36"/>
    <p:sldId id="290" r:id="rId37"/>
    <p:sldId id="292" r:id="rId38"/>
    <p:sldId id="295" r:id="rId39"/>
    <p:sldId id="298" r:id="rId40"/>
    <p:sldId id="299" r:id="rId41"/>
    <p:sldId id="300" r:id="rId42"/>
    <p:sldId id="296" r:id="rId43"/>
    <p:sldId id="301" r:id="rId44"/>
    <p:sldId id="302" r:id="rId45"/>
    <p:sldId id="303" r:id="rId46"/>
    <p:sldId id="304" r:id="rId47"/>
    <p:sldId id="305" r:id="rId48"/>
    <p:sldId id="306" r:id="rId49"/>
    <p:sldId id="307" r:id="rId50"/>
    <p:sldId id="308" r:id="rId51"/>
    <p:sldId id="309" r:id="rId52"/>
    <p:sldId id="312" r:id="rId53"/>
    <p:sldId id="313" r:id="rId54"/>
    <p:sldId id="329" r:id="rId55"/>
    <p:sldId id="330" r:id="rId56"/>
    <p:sldId id="314" r:id="rId57"/>
    <p:sldId id="315" r:id="rId58"/>
    <p:sldId id="316" r:id="rId59"/>
    <p:sldId id="317" r:id="rId60"/>
    <p:sldId id="319" r:id="rId61"/>
    <p:sldId id="323" r:id="rId62"/>
    <p:sldId id="318" r:id="rId63"/>
    <p:sldId id="320" r:id="rId64"/>
    <p:sldId id="324" r:id="rId65"/>
    <p:sldId id="322" r:id="rId66"/>
    <p:sldId id="321" r:id="rId67"/>
    <p:sldId id="325" r:id="rId68"/>
    <p:sldId id="326" r:id="rId69"/>
    <p:sldId id="327" r:id="rId70"/>
    <p:sldId id="328" r:id="rId71"/>
    <p:sldId id="331" r:id="rId72"/>
    <p:sldId id="332" r:id="rId73"/>
    <p:sldId id="333" r:id="rId7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01" y="-49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10642E-4B64-4FCA-B094-56B7F3FD9E11}" type="datetimeFigureOut">
              <a:rPr lang="it-IT" smtClean="0"/>
              <a:pPr/>
              <a:t>29/03/2023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B2C91D-3B3D-4861-BC59-4C65635FDE70}"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sz="2400" dirty="0"/>
          </a:p>
        </p:txBody>
      </p:sp>
      <p:sp>
        <p:nvSpPr>
          <p:cNvPr id="4" name="Segnaposto numero diapositiva 3"/>
          <p:cNvSpPr>
            <a:spLocks noGrp="1"/>
          </p:cNvSpPr>
          <p:nvPr>
            <p:ph type="sldNum" sz="quarter" idx="10"/>
          </p:nvPr>
        </p:nvSpPr>
        <p:spPr/>
        <p:txBody>
          <a:bodyPr/>
          <a:lstStyle/>
          <a:p>
            <a:fld id="{DEB2C91D-3B3D-4861-BC59-4C65635FDE70}" type="slidenum">
              <a:rPr lang="it-IT" smtClean="0"/>
              <a:pPr/>
              <a:t>31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275A8C5-21EB-45CE-94B4-E4A12B07E9A1}" type="datetimeFigureOut">
              <a:rPr lang="it-IT" smtClean="0"/>
              <a:pPr/>
              <a:t>29/03/2023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28B524-EEB1-4EEC-883B-D5BDC7165D82}"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5A8C5-21EB-45CE-94B4-E4A12B07E9A1}" type="datetimeFigureOut">
              <a:rPr lang="it-IT" smtClean="0"/>
              <a:pPr/>
              <a:t>29/03/2023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8B524-EEB1-4EEC-883B-D5BDC7165D82}"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http://www.cortecostituzionale.it/actionSchedaPronuncia.do?anno=1975&amp;numero=27" TargetMode="Externa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628800"/>
            <a:ext cx="7772400" cy="1470025"/>
          </a:xfrm>
        </p:spPr>
        <p:txBody>
          <a:bodyPr/>
          <a:lstStyle/>
          <a:p>
            <a:r>
              <a:rPr lang="it-IT" dirty="0" smtClean="0"/>
              <a:t>Dilemmi morali</a:t>
            </a:r>
            <a:endParaRPr lang="it-IT" dirty="0"/>
          </a:p>
        </p:txBody>
      </p:sp>
      <p:pic>
        <p:nvPicPr>
          <p:cNvPr id="1028" name="Picture 4" descr="Risultati immagini per bilancia bracci"/>
          <p:cNvPicPr>
            <a:picLocks noChangeAspect="1" noChangeArrowheads="1"/>
          </p:cNvPicPr>
          <p:nvPr/>
        </p:nvPicPr>
        <p:blipFill>
          <a:blip r:embed="rId2" cstate="print"/>
          <a:srcRect/>
          <a:stretch>
            <a:fillRect/>
          </a:stretch>
        </p:blipFill>
        <p:spPr bwMode="auto">
          <a:xfrm>
            <a:off x="3571868" y="515716"/>
            <a:ext cx="1900235" cy="1603574"/>
          </a:xfrm>
          <a:prstGeom prst="rect">
            <a:avLst/>
          </a:prstGeom>
          <a:noFill/>
        </p:spPr>
      </p:pic>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pic>
        <p:nvPicPr>
          <p:cNvPr id="65538" name="Picture 2" descr="Visualizza immagine di origine"/>
          <p:cNvPicPr>
            <a:picLocks noChangeAspect="1" noChangeArrowheads="1"/>
          </p:cNvPicPr>
          <p:nvPr/>
        </p:nvPicPr>
        <p:blipFill>
          <a:blip r:embed="rId3" cstate="print"/>
          <a:srcRect/>
          <a:stretch>
            <a:fillRect/>
          </a:stretch>
        </p:blipFill>
        <p:spPr bwMode="auto">
          <a:xfrm>
            <a:off x="3357554" y="2928934"/>
            <a:ext cx="2427958" cy="371477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99592" y="764704"/>
            <a:ext cx="7344816" cy="5262979"/>
          </a:xfrm>
          <a:prstGeom prst="rect">
            <a:avLst/>
          </a:prstGeom>
          <a:noFill/>
        </p:spPr>
        <p:txBody>
          <a:bodyPr wrap="square" rtlCol="0">
            <a:spAutoFit/>
          </a:bodyPr>
          <a:lstStyle/>
          <a:p>
            <a:r>
              <a:rPr lang="it-IT" sz="1200" dirty="0" smtClean="0"/>
              <a:t>È possibile applicare a questo esperimento mentale altre regole elementari del ragionamento morale.</a:t>
            </a:r>
          </a:p>
          <a:p>
            <a:r>
              <a:rPr lang="it-IT" sz="1200" dirty="0" smtClean="0"/>
              <a:t>“</a:t>
            </a:r>
            <a:r>
              <a:rPr lang="it-IT" sz="1200" i="1" dirty="0" smtClean="0"/>
              <a:t>Nessuno è tenuto a fare l’impossibile</a:t>
            </a:r>
            <a:r>
              <a:rPr lang="it-IT" sz="1200" dirty="0" smtClean="0"/>
              <a:t>”.</a:t>
            </a:r>
          </a:p>
          <a:p>
            <a:r>
              <a:rPr lang="it-IT" sz="1200" dirty="0" smtClean="0"/>
              <a:t>Questa regola si applica così:</a:t>
            </a:r>
          </a:p>
          <a:p>
            <a:r>
              <a:rPr lang="it-IT" sz="1200" b="1" dirty="0" smtClean="0"/>
              <a:t>Non è del tutto irrealistico esigere da qualcuno che sacrifichi una parte significativa del proprio tempo e delle risorse di cui dispone per se stesso e per i propri familiari, con lo scopo di destinarla a persone lontane e sconosciute? Non si tratta di una </a:t>
            </a:r>
            <a:r>
              <a:rPr lang="it-IT" sz="1200" b="1" i="1" dirty="0" smtClean="0"/>
              <a:t>impossibilità psicologica</a:t>
            </a:r>
            <a:r>
              <a:rPr lang="it-IT" sz="1200" b="1" dirty="0" smtClean="0"/>
              <a:t>?</a:t>
            </a:r>
          </a:p>
          <a:p>
            <a:endParaRPr lang="it-IT" sz="1200" dirty="0" smtClean="0"/>
          </a:p>
          <a:p>
            <a:r>
              <a:rPr lang="it-IT" sz="1200" dirty="0" smtClean="0"/>
              <a:t>Inoltre:</a:t>
            </a:r>
          </a:p>
          <a:p>
            <a:r>
              <a:rPr lang="it-IT" sz="1200" b="1" dirty="0" smtClean="0"/>
              <a:t>Non è affatto evidente che non aiutare qualcuno in pericolo sia un crimine </a:t>
            </a:r>
            <a:r>
              <a:rPr lang="it-IT" sz="1200" b="1" i="1" dirty="0" smtClean="0"/>
              <a:t>mostruoso</a:t>
            </a:r>
            <a:r>
              <a:rPr lang="it-IT" sz="1200" dirty="0" smtClean="0"/>
              <a:t>, e cioè altrettanto grave o più grave, per esempio, di un omicidio preceduto da atti di barbarie (sebbene, in questo caso particolare, sia molto difficile sostenere il contrario).</a:t>
            </a:r>
          </a:p>
          <a:p>
            <a:endParaRPr lang="it-IT" sz="1200" dirty="0" smtClean="0"/>
          </a:p>
          <a:p>
            <a:r>
              <a:rPr lang="it-IT" sz="1200" dirty="0" smtClean="0"/>
              <a:t>Per di più, è possibile osservare che </a:t>
            </a:r>
            <a:r>
              <a:rPr lang="it-IT" sz="1200" b="1" dirty="0" smtClean="0"/>
              <a:t>nessuno ha il </a:t>
            </a:r>
            <a:r>
              <a:rPr lang="it-IT" sz="1200" b="1" i="1" dirty="0" smtClean="0"/>
              <a:t>dovere</a:t>
            </a:r>
            <a:r>
              <a:rPr lang="it-IT" sz="1200" b="1" dirty="0" smtClean="0"/>
              <a:t> di agire come un santo </a:t>
            </a:r>
            <a:r>
              <a:rPr lang="it-IT" sz="1200" dirty="0" smtClean="0"/>
              <a:t>o come il buon samaritano. Se il </a:t>
            </a:r>
            <a:r>
              <a:rPr lang="it-IT" sz="1200" b="1" dirty="0" smtClean="0"/>
              <a:t>prezzo è troppo elevato</a:t>
            </a:r>
            <a:r>
              <a:rPr lang="it-IT" sz="1200" dirty="0" smtClean="0"/>
              <a:t>, l’aiuto a qualcuno in pericolo può essere considerato facoltativo. </a:t>
            </a:r>
            <a:r>
              <a:rPr lang="it-IT" sz="1200" i="1" dirty="0" smtClean="0"/>
              <a:t>Se poi la determinazione di questo “costo troppo elevato” viene lasciata al giudizio di ognuno</a:t>
            </a:r>
            <a:r>
              <a:rPr lang="it-IT" sz="1200" dirty="0" smtClean="0"/>
              <a:t>, il dovere di aiutare qualcuno in pericolo sembra quasi non sussistere più.</a:t>
            </a:r>
          </a:p>
          <a:p>
            <a:r>
              <a:rPr lang="it-IT" sz="1200" dirty="0" smtClean="0"/>
              <a:t> </a:t>
            </a:r>
          </a:p>
          <a:p>
            <a:r>
              <a:rPr lang="it-IT" sz="1200" b="1" dirty="0" smtClean="0"/>
              <a:t>Inoltre, non è evidente che le due situazioni richiamate siano così simili </a:t>
            </a:r>
            <a:r>
              <a:rPr lang="it-IT" sz="1200" dirty="0" smtClean="0"/>
              <a:t>da giustificare un trattamento analogo.</a:t>
            </a:r>
          </a:p>
          <a:p>
            <a:r>
              <a:rPr lang="it-IT" sz="1200" dirty="0" smtClean="0"/>
              <a:t>Si potrebbe far notare, per esempio, che è assurdo mettere sullo stesso piano un’azione che </a:t>
            </a:r>
            <a:r>
              <a:rPr lang="it-IT" sz="1200" b="1" dirty="0" smtClean="0"/>
              <a:t>solo tu </a:t>
            </a:r>
            <a:r>
              <a:rPr lang="it-IT" sz="1200" dirty="0" smtClean="0"/>
              <a:t>hai la possibilità di fare (salvare il bambino) e un’altra che molte persone avrebbero la possibilità di compiere (mandare del denaro a un’associazione per la lotta contro la fame).</a:t>
            </a:r>
          </a:p>
          <a:p>
            <a:r>
              <a:rPr lang="it-IT" sz="1200" dirty="0" smtClean="0"/>
              <a:t> </a:t>
            </a:r>
          </a:p>
          <a:p>
            <a:r>
              <a:rPr lang="it-IT" sz="1200" dirty="0" smtClean="0"/>
              <a:t>Per l’utilitarista, il fatto di non avere commesso personalmente alcuna azione finalizzata a causare la fame nel mondo non ci esonera affatto dall’essere responsabili di questo stato di cose, almeno nella misura in cui potremmo agire per cambiarlo. Si tratta certo di una </a:t>
            </a:r>
            <a:r>
              <a:rPr lang="it-IT" sz="1200" b="1" dirty="0" smtClean="0"/>
              <a:t>responsabilità </a:t>
            </a:r>
            <a:r>
              <a:rPr lang="it-IT" sz="1200" b="1" i="1" dirty="0" smtClean="0"/>
              <a:t>negativa</a:t>
            </a:r>
            <a:r>
              <a:rPr lang="it-IT" sz="1200" dirty="0" smtClean="0"/>
              <a:t>, ma pur sempre di una responsabilità.</a:t>
            </a:r>
          </a:p>
          <a:p>
            <a:r>
              <a:rPr lang="it-IT" sz="1200" dirty="0" smtClean="0"/>
              <a:t>Per i critici dell’utilitarismo, la responsabilità negativa svuota di significato la nozione stessa di responsabilità, perché non la fa ruotare </a:t>
            </a:r>
            <a:r>
              <a:rPr lang="it-IT" sz="1200" b="1" dirty="0" smtClean="0"/>
              <a:t>attorno a ciò che abbiamo prodotto volontariamente</a:t>
            </a:r>
            <a:r>
              <a:rPr lang="it-IT" sz="1200" dirty="0" smtClean="0"/>
              <a:t>, intenzionalmente. Essi ammettono soltanto la responsabilità </a:t>
            </a:r>
            <a:r>
              <a:rPr lang="it-IT" sz="1200" i="1" dirty="0" smtClean="0"/>
              <a:t>positiva</a:t>
            </a:r>
            <a:r>
              <a:rPr lang="it-IT" sz="1200" dirty="0" smtClean="0"/>
              <a:t>, ovvero la responsabilità verso ciò di cui siamo volontariamente la causa.</a:t>
            </a:r>
            <a:endParaRPr lang="it-IT" sz="120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3046988"/>
          </a:xfrm>
          <a:prstGeom prst="rect">
            <a:avLst/>
          </a:prstGeom>
          <a:noFill/>
        </p:spPr>
        <p:txBody>
          <a:bodyPr wrap="square" rtlCol="0">
            <a:spAutoFit/>
          </a:bodyPr>
          <a:lstStyle/>
          <a:p>
            <a:pPr algn="ctr"/>
            <a:r>
              <a:rPr lang="it-IT" sz="3200" b="1" dirty="0" smtClean="0"/>
              <a:t>Il trapianto pazzo</a:t>
            </a:r>
          </a:p>
          <a:p>
            <a:pPr algn="ctr"/>
            <a:endParaRPr lang="it-IT" sz="3200" b="1" dirty="0" smtClean="0"/>
          </a:p>
          <a:p>
            <a:pPr algn="just"/>
            <a:r>
              <a:rPr lang="it-IT" sz="3200" dirty="0" smtClean="0"/>
              <a:t>È ammissibile uccidere una persona in buona salute per trapiantare i suoi organi in cinque malati che ne hanno bisogno per sopravvivere?</a:t>
            </a:r>
            <a:endParaRPr lang="it-IT"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11560" y="302359"/>
            <a:ext cx="8136904" cy="6555641"/>
          </a:xfrm>
          <a:prstGeom prst="rect">
            <a:avLst/>
          </a:prstGeom>
          <a:noFill/>
        </p:spPr>
        <p:txBody>
          <a:bodyPr wrap="square" rtlCol="0">
            <a:spAutoFit/>
          </a:bodyPr>
          <a:lstStyle/>
          <a:p>
            <a:pPr algn="just"/>
            <a:r>
              <a:rPr lang="it-IT" sz="2700" i="1" dirty="0" smtClean="0"/>
              <a:t>Scenario 1</a:t>
            </a:r>
            <a:endParaRPr lang="it-IT" sz="2700" dirty="0" smtClean="0"/>
          </a:p>
          <a:p>
            <a:pPr algn="just"/>
            <a:r>
              <a:rPr lang="it-IT" sz="2700" dirty="0" smtClean="0"/>
              <a:t>Un chirurgo fuori dal comune, specializzato nel trapianto d’organi, si dà cruccio per cinque pazienti che rischiano di morire assai rapidamente se non subiscono un trapianto. Il primo ha bisogno del cuore, il secondo di un rene, il terzo del fegato, il quarto dello stomaco e il quinto della milza. Sono tutti dello stesso gruppo sanguigno, assai raro. Per caso, il nostro chirurgo si imbatte nella cartella clinica di un giovanotto in eccellente salute, dello stesso gruppo sanguigno degli altri. Non gli sarebbe difficile procurargli una dolce morte, per poi prelevare i suoi organi e salvare così la vita dei suoi cinque pazienti.</a:t>
            </a:r>
          </a:p>
          <a:p>
            <a:pPr algn="just"/>
            <a:r>
              <a:rPr lang="it-IT" sz="2700" b="1" dirty="0" smtClean="0"/>
              <a:t>Che cosa deve fare? Procurare la morte al giovane uomo o lasciar morire gli altri cinque?</a:t>
            </a:r>
            <a:endParaRPr lang="it-IT" sz="27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95536" y="404664"/>
            <a:ext cx="8496944" cy="6494085"/>
          </a:xfrm>
          <a:prstGeom prst="rect">
            <a:avLst/>
          </a:prstGeom>
          <a:noFill/>
        </p:spPr>
        <p:txBody>
          <a:bodyPr wrap="square" rtlCol="0">
            <a:spAutoFit/>
          </a:bodyPr>
          <a:lstStyle/>
          <a:p>
            <a:pPr algn="just"/>
            <a:r>
              <a:rPr lang="it-IT" sz="2600" i="1" dirty="0" smtClean="0"/>
              <a:t>Scenario 2</a:t>
            </a:r>
            <a:endParaRPr lang="it-IT" sz="2600" dirty="0" smtClean="0"/>
          </a:p>
          <a:p>
            <a:pPr algn="just"/>
            <a:r>
              <a:rPr lang="it-IT" sz="2600" dirty="0" smtClean="0"/>
              <a:t>Lo stesso chirurgo di chiara fama è stanco. Prescrive per errore il prodotto </a:t>
            </a:r>
            <a:r>
              <a:rPr lang="it-IT" sz="2600" i="1" dirty="0" smtClean="0"/>
              <a:t>x</a:t>
            </a:r>
            <a:r>
              <a:rPr lang="it-IT" sz="2600" dirty="0" smtClean="0"/>
              <a:t> a cinque pazienti, i cui effetti terribilmente negativi sono differenti per ognuno. A due pazienti vengono danneggiati i reni. Ad un altro il cuore. Al quarto il fegato e, al quinto, i polmoni.</a:t>
            </a:r>
          </a:p>
          <a:p>
            <a:pPr algn="just"/>
            <a:r>
              <a:rPr lang="it-IT" sz="2600" dirty="0" smtClean="0"/>
              <a:t>Per la fatale negligenza del chirurgo, i pazienti hanno tutti bisogno di un trapianto d’urgenza.</a:t>
            </a:r>
          </a:p>
          <a:p>
            <a:pPr algn="just"/>
            <a:r>
              <a:rPr lang="it-IT" sz="2600" u="sng" dirty="0" smtClean="0"/>
              <a:t>Se il chirurgo, direttamente responsabile del loro stato, non trova organi da trapiantare avrà </a:t>
            </a:r>
            <a:r>
              <a:rPr lang="it-IT" sz="2600" i="1" u="sng" dirty="0" smtClean="0"/>
              <a:t>ucciso</a:t>
            </a:r>
            <a:r>
              <a:rPr lang="it-IT" sz="2600" u="sng" dirty="0" smtClean="0"/>
              <a:t> cinque pazienti.</a:t>
            </a:r>
          </a:p>
          <a:p>
            <a:pPr algn="just"/>
            <a:r>
              <a:rPr lang="it-IT" sz="2600" u="sng" dirty="0" smtClean="0"/>
              <a:t>Se, invece, sacrifica il giovane uomo avrà ucciso soltanto una persona.</a:t>
            </a:r>
          </a:p>
          <a:p>
            <a:pPr algn="just"/>
            <a:r>
              <a:rPr lang="it-IT" sz="2600" u="sng" dirty="0" smtClean="0"/>
              <a:t>È una ragione sufficiente, che autorizza il chirurgo a sacrificare il giovane uomo?</a:t>
            </a:r>
          </a:p>
          <a:p>
            <a:pPr algn="just"/>
            <a:r>
              <a:rPr lang="it-IT" sz="2600" u="sng" dirty="0" smtClean="0"/>
              <a:t>Tutto sommato, non è </a:t>
            </a:r>
            <a:r>
              <a:rPr lang="it-IT" sz="2600" i="1" u="sng" dirty="0" smtClean="0"/>
              <a:t>meno immorale</a:t>
            </a:r>
            <a:r>
              <a:rPr lang="it-IT" sz="2600" u="sng" dirty="0" smtClean="0"/>
              <a:t> uccidere una persona che cinque?</a:t>
            </a:r>
            <a:endParaRPr lang="it-IT" sz="26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2062103"/>
          </a:xfrm>
          <a:prstGeom prst="rect">
            <a:avLst/>
          </a:prstGeom>
          <a:noFill/>
        </p:spPr>
        <p:txBody>
          <a:bodyPr wrap="square" rtlCol="0">
            <a:spAutoFit/>
          </a:bodyPr>
          <a:lstStyle/>
          <a:p>
            <a:pPr algn="ctr"/>
            <a:r>
              <a:rPr lang="it-IT" sz="3200" b="1" dirty="0" smtClean="0"/>
              <a:t>Davanti alla folla scatenata</a:t>
            </a:r>
          </a:p>
          <a:p>
            <a:r>
              <a:rPr lang="it-IT" sz="3200" dirty="0" smtClean="0"/>
              <a:t> </a:t>
            </a:r>
          </a:p>
          <a:p>
            <a:pPr algn="just"/>
            <a:r>
              <a:rPr lang="it-IT" sz="3200" dirty="0" smtClean="0"/>
              <a:t>È lecito giustiziare un innocente per evitare un massacro?</a:t>
            </a:r>
            <a:endParaRPr lang="it-IT"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95536" y="548680"/>
            <a:ext cx="8424936" cy="5262979"/>
          </a:xfrm>
          <a:prstGeom prst="rect">
            <a:avLst/>
          </a:prstGeom>
          <a:noFill/>
        </p:spPr>
        <p:txBody>
          <a:bodyPr wrap="square" rtlCol="0">
            <a:spAutoFit/>
          </a:bodyPr>
          <a:lstStyle/>
          <a:p>
            <a:r>
              <a:rPr lang="it-IT" sz="2800" i="1" dirty="0" smtClean="0"/>
              <a:t>Scenario 1: La folla scatenata</a:t>
            </a:r>
          </a:p>
          <a:p>
            <a:endParaRPr lang="it-IT" sz="2800" dirty="0" smtClean="0"/>
          </a:p>
          <a:p>
            <a:pPr algn="just"/>
            <a:r>
              <a:rPr lang="it-IT" sz="2800" dirty="0" smtClean="0"/>
              <a:t>Un giudice si trova di fronte ad una folla di manifestanti furiosi, che pretende venga scovato l’autore di un barbaro assassinio, perpetrato ai danni di un membro della loro comunità. In caso contrario, minacciano di vendicarsi attaccando il quartiere in cui risiede un’altra comunità, sospettata di proteggere l’assassino. Il giudice ignora l’autore del crimine. Per evitare il saccheggio di un quartiere della città e il massacro di molti suoi abitanti, decide di accusare una persona innocente e di farla giustiziare</a:t>
            </a:r>
            <a:endParaRPr lang="it-IT"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4031873"/>
          </a:xfrm>
          <a:prstGeom prst="rect">
            <a:avLst/>
          </a:prstGeom>
          <a:noFill/>
        </p:spPr>
        <p:txBody>
          <a:bodyPr wrap="square" rtlCol="0">
            <a:spAutoFit/>
          </a:bodyPr>
          <a:lstStyle/>
          <a:p>
            <a:r>
              <a:rPr lang="it-IT" sz="3200" i="1" dirty="0" smtClean="0"/>
              <a:t>Scenario 2: Il pilota responsabile</a:t>
            </a:r>
          </a:p>
          <a:p>
            <a:endParaRPr lang="it-IT" sz="3200" dirty="0" smtClean="0"/>
          </a:p>
          <a:p>
            <a:pPr algn="just"/>
            <a:r>
              <a:rPr lang="it-IT" sz="3200" dirty="0" smtClean="0"/>
              <a:t>Un pilota, il cui aereo sta per schiantarsi, si dirige verso la zona meno abitata della città. Egli è consapevole del fatto che provocherà inevitabilmente la morte di qualche abitante, per evitare di uccidere un numero molto più alto di persone</a:t>
            </a:r>
            <a:endParaRPr lang="it-IT"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83568" y="404664"/>
            <a:ext cx="7344816" cy="5909310"/>
          </a:xfrm>
          <a:prstGeom prst="rect">
            <a:avLst/>
          </a:prstGeom>
          <a:noFill/>
        </p:spPr>
        <p:txBody>
          <a:bodyPr wrap="square" rtlCol="0">
            <a:spAutoFit/>
          </a:bodyPr>
          <a:lstStyle/>
          <a:p>
            <a:r>
              <a:rPr lang="it-IT" dirty="0" smtClean="0"/>
              <a:t>Secondo molti filosofi, lo scenario 1 ha il merito di rivelare l’importanza delle nostre intuizioni cosiddette “</a:t>
            </a:r>
            <a:r>
              <a:rPr lang="it-IT" b="1" dirty="0" err="1" smtClean="0"/>
              <a:t>deontologiste</a:t>
            </a:r>
            <a:r>
              <a:rPr lang="it-IT" dirty="0" smtClean="0"/>
              <a:t>”.</a:t>
            </a:r>
          </a:p>
          <a:p>
            <a:r>
              <a:rPr lang="it-IT" dirty="0" smtClean="0"/>
              <a:t>In effetti, la tesi secondo cui </a:t>
            </a:r>
            <a:r>
              <a:rPr lang="it-IT" b="1" dirty="0" smtClean="0"/>
              <a:t>alcune cose non si possono mai fare</a:t>
            </a:r>
            <a:r>
              <a:rPr lang="it-IT" dirty="0" smtClean="0"/>
              <a:t>, anche se procurano benefici a se stessi o alla società nel suo insieme, è il fulcro della concezione </a:t>
            </a:r>
            <a:r>
              <a:rPr lang="it-IT" dirty="0" err="1" smtClean="0"/>
              <a:t>deontologista</a:t>
            </a:r>
            <a:r>
              <a:rPr lang="it-IT" dirty="0" smtClean="0"/>
              <a:t>.</a:t>
            </a:r>
          </a:p>
          <a:p>
            <a:r>
              <a:rPr lang="it-IT" dirty="0" smtClean="0"/>
              <a:t>Quest’ultima trova espressione nel seguente principio: non bisogna mai servirsi di una persona come di un semplice </a:t>
            </a:r>
            <a:r>
              <a:rPr lang="it-IT" b="1" dirty="0" smtClean="0"/>
              <a:t>mezzo</a:t>
            </a:r>
            <a:r>
              <a:rPr lang="it-IT" dirty="0" smtClean="0"/>
              <a:t> per ottenere un risultato, per quanto desiderabile. La concezione </a:t>
            </a:r>
            <a:r>
              <a:rPr lang="it-IT" dirty="0" err="1" smtClean="0"/>
              <a:t>deontologista</a:t>
            </a:r>
            <a:r>
              <a:rPr lang="it-IT" dirty="0" smtClean="0"/>
              <a:t> trova espressione anche nell’altro principio, secondo cui esistono dei </a:t>
            </a:r>
            <a:r>
              <a:rPr lang="it-IT" b="1" dirty="0" smtClean="0"/>
              <a:t>diritti fondamentali assolutamente inviolabili</a:t>
            </a:r>
            <a:r>
              <a:rPr lang="it-IT" dirty="0" smtClean="0"/>
              <a:t>.</a:t>
            </a:r>
          </a:p>
          <a:p>
            <a:r>
              <a:rPr lang="it-IT" dirty="0" smtClean="0"/>
              <a:t>Se abbiamo intuizioni di questo tipo, respingeremo con un certo ribrezzo le argomentazioni degli utilitaristi che consentono di giustificare il sacrificio di un innocente per il bene della società. Escluderemo </a:t>
            </a:r>
            <a:r>
              <a:rPr lang="it-IT" i="1" dirty="0" smtClean="0"/>
              <a:t>a priori</a:t>
            </a:r>
            <a:r>
              <a:rPr lang="it-IT" dirty="0" smtClean="0"/>
              <a:t>, senza necessità di ricorrere ad ulteriori motivazioni, la possibilità morale di giustiziare una persona innocente per evitare uno spargimento di sangue.</a:t>
            </a:r>
          </a:p>
          <a:p>
            <a:r>
              <a:rPr lang="it-IT" dirty="0" smtClean="0"/>
              <a:t>Il secondo scenario smentisce queste conclusioni. L’idea che sia lecito sacrificare un piccolo numero di persone per evitare di ucciderne molte di più </a:t>
            </a:r>
            <a:r>
              <a:rPr lang="it-IT" u="sng" dirty="0" smtClean="0"/>
              <a:t>non sembra, infatti, andare contro le nostre intuizioni</a:t>
            </a:r>
            <a:r>
              <a:rPr lang="it-IT" dirty="0" smtClean="0"/>
              <a:t>. In un caso come questo, probabilmente riterremmo </a:t>
            </a:r>
            <a:r>
              <a:rPr lang="it-IT" u="sng" dirty="0" smtClean="0"/>
              <a:t>razionale</a:t>
            </a:r>
            <a:r>
              <a:rPr lang="it-IT" dirty="0" smtClean="0"/>
              <a:t> il comportamento del pilota e penseremmo anche che era suo dovere morale agire così. In altri termini, giudicheremo “responsabile” il suo comportamento.</a:t>
            </a:r>
            <a:endParaRPr lang="it-IT"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2554545"/>
          </a:xfrm>
          <a:prstGeom prst="rect">
            <a:avLst/>
          </a:prstGeom>
          <a:noFill/>
        </p:spPr>
        <p:txBody>
          <a:bodyPr wrap="square" rtlCol="0">
            <a:spAutoFit/>
          </a:bodyPr>
          <a:lstStyle/>
          <a:p>
            <a:pPr algn="ctr"/>
            <a:r>
              <a:rPr lang="it-IT" sz="3200" b="1" dirty="0" smtClean="0"/>
              <a:t>5. Il treno assassino</a:t>
            </a:r>
          </a:p>
          <a:p>
            <a:pPr algn="ctr"/>
            <a:endParaRPr lang="it-IT" sz="3200" b="1" dirty="0" smtClean="0"/>
          </a:p>
          <a:p>
            <a:pPr algn="ctr"/>
            <a:endParaRPr lang="it-IT" sz="3200" b="1" dirty="0" smtClean="0"/>
          </a:p>
          <a:p>
            <a:pPr algn="just"/>
            <a:r>
              <a:rPr lang="it-IT" sz="3200" dirty="0" smtClean="0"/>
              <a:t>È sempre inammissibile servirsi di una persona come di un semplice mezzo?</a:t>
            </a:r>
            <a:endParaRPr lang="it-IT"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11560" y="332656"/>
            <a:ext cx="7920880" cy="6001643"/>
          </a:xfrm>
          <a:prstGeom prst="rect">
            <a:avLst/>
          </a:prstGeom>
          <a:noFill/>
        </p:spPr>
        <p:txBody>
          <a:bodyPr wrap="square" rtlCol="0">
            <a:spAutoFit/>
          </a:bodyPr>
          <a:lstStyle/>
          <a:p>
            <a:pPr algn="just"/>
            <a:r>
              <a:rPr lang="it-IT" sz="2400" i="1" dirty="0" smtClean="0"/>
              <a:t>Scenario 1: la leva dello scambio</a:t>
            </a:r>
          </a:p>
          <a:p>
            <a:pPr algn="just"/>
            <a:endParaRPr lang="it-IT" sz="2400" dirty="0" smtClean="0"/>
          </a:p>
          <a:p>
            <a:pPr algn="just"/>
            <a:r>
              <a:rPr lang="it-IT" sz="2400" dirty="0" smtClean="0"/>
              <a:t>Stai passeggiando lungo un binario: sta arrivando un treno. Capisci immediatamente che il conducente del treno, che sfreccia a tutta velocità, ha perso conoscenza. Vedi cinque operai intrappolati sul binario, che verranno immancabilmente travolti. Che fare? Per fortuna, assai vicino a te si trova la leva dello scambio. Se l’azioni, il treno si dirigerà su un binario secondario.</a:t>
            </a:r>
          </a:p>
          <a:p>
            <a:pPr algn="just"/>
            <a:r>
              <a:rPr lang="it-IT" sz="2400" dirty="0" smtClean="0"/>
              <a:t>Sfortunatamente, però, un altro operaio sta lavorando su questo binario. Se azioni lo scambio, verrà senz’altro ucciso.</a:t>
            </a:r>
          </a:p>
          <a:p>
            <a:pPr algn="just"/>
            <a:r>
              <a:rPr lang="it-IT" sz="2400" dirty="0" smtClean="0"/>
              <a:t>Ti trovi di fronte al seguente dilemma: non fare nulla e lasciare che i cinque operai vengano travolti sul binario principale o azionare la leva dello scambio e così provocare la morte dell’operaio che si trova sul binario laterale.</a:t>
            </a:r>
          </a:p>
          <a:p>
            <a:pPr algn="just"/>
            <a:r>
              <a:rPr lang="it-IT" sz="2400" dirty="0" smtClean="0"/>
              <a:t>È lecito azionare lo scambio?</a:t>
            </a:r>
            <a:endParaRPr lang="it-IT"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3046988"/>
          </a:xfrm>
          <a:prstGeom prst="rect">
            <a:avLst/>
          </a:prstGeom>
          <a:noFill/>
        </p:spPr>
        <p:txBody>
          <a:bodyPr wrap="square" rtlCol="0">
            <a:spAutoFit/>
          </a:bodyPr>
          <a:lstStyle/>
          <a:p>
            <a:pPr algn="ctr"/>
            <a:r>
              <a:rPr lang="it-IT" sz="3200" b="1" dirty="0" smtClean="0"/>
              <a:t>Il pedone imprudente</a:t>
            </a:r>
          </a:p>
          <a:p>
            <a:pPr algn="ctr"/>
            <a:endParaRPr lang="it-IT" sz="3200" b="1" dirty="0" smtClean="0"/>
          </a:p>
          <a:p>
            <a:pPr algn="just"/>
            <a:r>
              <a:rPr lang="it-IT" sz="3200" dirty="0" smtClean="0"/>
              <a:t>È ammissibile uccidere un pedone imprudente per non lasciar morire cinque persone gravemente ferite che devono essere trasportate d’urgenza in ospedale?</a:t>
            </a:r>
            <a:endParaRPr lang="it-IT"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isultati immagini per dilemmi etici"/>
          <p:cNvPicPr>
            <a:picLocks noChangeAspect="1" noChangeArrowheads="1"/>
          </p:cNvPicPr>
          <p:nvPr/>
        </p:nvPicPr>
        <p:blipFill>
          <a:blip r:embed="rId2" cstate="print"/>
          <a:srcRect/>
          <a:stretch>
            <a:fillRect/>
          </a:stretch>
        </p:blipFill>
        <p:spPr bwMode="auto">
          <a:xfrm>
            <a:off x="1619672" y="1772816"/>
            <a:ext cx="5867978" cy="3096344"/>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467544" y="620688"/>
            <a:ext cx="8424936" cy="5324535"/>
          </a:xfrm>
          <a:prstGeom prst="rect">
            <a:avLst/>
          </a:prstGeom>
          <a:noFill/>
        </p:spPr>
        <p:txBody>
          <a:bodyPr wrap="square" rtlCol="0">
            <a:spAutoFit/>
          </a:bodyPr>
          <a:lstStyle/>
          <a:p>
            <a:r>
              <a:rPr lang="it-IT" sz="2800" i="1" dirty="0" smtClean="0"/>
              <a:t>Scenario 2: il ponte</a:t>
            </a:r>
          </a:p>
          <a:p>
            <a:pPr algn="just"/>
            <a:endParaRPr lang="it-IT" sz="2400" dirty="0" smtClean="0"/>
          </a:p>
          <a:p>
            <a:pPr algn="just"/>
            <a:r>
              <a:rPr lang="it-IT" sz="2400" dirty="0" smtClean="0"/>
              <a:t>Ti trovi su un ponte pedonale, quando sul binario sottostante vedi sfrecciare un treno a tutta velocità. Dall’altro lato del ponte, cinque operai sono intenti a lavorare sulle rotaie. Capisci immediatamente che il treno non riuscirà a fermarsi. Ma hai sufficienti conoscenze di fisica per sapere che se un oggetto massiccio fosse gettato sul binario, il treno arresterebbe senz’altro la sua corsa. Ora, proprio accanto a te sul ponte pedonale si trova un uomo di grosse dimensioni, che sembra avere il volume e il peso necessari. È chino sul parapetto. Aspetta di vedere passare il treno senza sospettare nulla. Basterebbe dargli una leggera spinta per farlo precipitare sul binario.</a:t>
            </a:r>
          </a:p>
          <a:p>
            <a:pPr algn="just"/>
            <a:r>
              <a:rPr lang="it-IT" sz="2400" dirty="0" smtClean="0"/>
              <a:t>Sarebbe lecito agire in questo modo?</a:t>
            </a:r>
            <a:endParaRPr lang="it-IT"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magine correlata"/>
          <p:cNvPicPr>
            <a:picLocks noChangeAspect="1" noChangeArrowheads="1"/>
          </p:cNvPicPr>
          <p:nvPr/>
        </p:nvPicPr>
        <p:blipFill>
          <a:blip r:embed="rId2" cstate="print"/>
          <a:srcRect/>
          <a:stretch>
            <a:fillRect/>
          </a:stretch>
        </p:blipFill>
        <p:spPr bwMode="auto">
          <a:xfrm>
            <a:off x="1691680" y="1628800"/>
            <a:ext cx="5688633" cy="3022086"/>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95536" y="476672"/>
            <a:ext cx="8280920" cy="5693866"/>
          </a:xfrm>
          <a:prstGeom prst="rect">
            <a:avLst/>
          </a:prstGeom>
          <a:noFill/>
        </p:spPr>
        <p:txBody>
          <a:bodyPr wrap="square" rtlCol="0">
            <a:spAutoFit/>
          </a:bodyPr>
          <a:lstStyle/>
          <a:p>
            <a:r>
              <a:rPr lang="it-IT" sz="2800" i="1" dirty="0" smtClean="0"/>
              <a:t>Coloro che propongono giustificazioni adeguate</a:t>
            </a:r>
            <a:endParaRPr lang="it-IT" sz="2800" dirty="0" smtClean="0"/>
          </a:p>
          <a:p>
            <a:r>
              <a:rPr lang="it-IT" sz="2800" dirty="0" smtClean="0"/>
              <a:t>hanno colto le differenze significative tra i due casi: contatto fisico o meno, servirsi di un altro come di un mezzo o meno; scongiurare un pericolo esistente o crearne un altro.</a:t>
            </a:r>
          </a:p>
          <a:p>
            <a:endParaRPr lang="it-IT" sz="2800" dirty="0" smtClean="0"/>
          </a:p>
          <a:p>
            <a:r>
              <a:rPr lang="it-IT" sz="2800" dirty="0" smtClean="0"/>
              <a:t>Secondo </a:t>
            </a:r>
            <a:r>
              <a:rPr lang="it-IT" sz="2800" dirty="0" err="1" smtClean="0"/>
              <a:t>Thomson</a:t>
            </a:r>
            <a:r>
              <a:rPr lang="it-IT" sz="2800" dirty="0" smtClean="0"/>
              <a:t>, anche nel dilemma dell’uomo di grosse dimensioni si cerca solo di “deviare la fatalità”. Si salvano cinque persone, concentrando su una persona sola il pericolo che le minaccia. </a:t>
            </a:r>
            <a:r>
              <a:rPr lang="it-IT" sz="2800" i="1" dirty="0" smtClean="0"/>
              <a:t>Ma lo si fa violando i diritti fondamentali dell’uomo di grosse dimensioni</a:t>
            </a:r>
            <a:r>
              <a:rPr lang="it-IT" sz="2800" dirty="0" smtClean="0"/>
              <a:t>. I due casi ci sembrano molto diversi proprio perché veniamo colpiti da questa differenza.</a:t>
            </a:r>
            <a:endParaRPr lang="it-IT" sz="28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755576" y="476672"/>
            <a:ext cx="7344816" cy="4524315"/>
          </a:xfrm>
          <a:prstGeom prst="rect">
            <a:avLst/>
          </a:prstGeom>
          <a:noFill/>
        </p:spPr>
        <p:txBody>
          <a:bodyPr wrap="square" rtlCol="0">
            <a:spAutoFit/>
          </a:bodyPr>
          <a:lstStyle/>
          <a:p>
            <a:r>
              <a:rPr lang="it-IT" sz="1600" dirty="0" smtClean="0"/>
              <a:t>Grazie a questi dilemmi, si dovrebbe poter stabilire chiaramente se la </a:t>
            </a:r>
            <a:r>
              <a:rPr lang="it-IT" sz="1600" b="1" i="1" dirty="0" smtClean="0"/>
              <a:t>dottrina del doppio effetto </a:t>
            </a:r>
            <a:r>
              <a:rPr lang="it-IT" sz="1600" dirty="0" smtClean="0"/>
              <a:t>può aiutarci a comprendere la concezione morale di ognuno e di tutti.</a:t>
            </a:r>
          </a:p>
          <a:p>
            <a:r>
              <a:rPr lang="it-IT" sz="1600" dirty="0" smtClean="0"/>
              <a:t>Che cos’è la “dottrina del doppio effetto”?</a:t>
            </a:r>
          </a:p>
          <a:p>
            <a:endParaRPr lang="it-IT" sz="1600" dirty="0" smtClean="0"/>
          </a:p>
          <a:p>
            <a:r>
              <a:rPr lang="it-IT" sz="1600" dirty="0" smtClean="0"/>
              <a:t>Questa dottrina morale, la cui formulazione può essere fatta risalire a Tommaso d’Aquino, si propone di mostrare come un’azione che in se stessa è buona, o non è né buona né cattiva, possa dare origine a due effetti diversi, di cui uno buono e l’altro cattivo.</a:t>
            </a:r>
          </a:p>
          <a:p>
            <a:r>
              <a:rPr lang="it-IT" sz="1600" dirty="0" smtClean="0"/>
              <a:t>Si pensi, ad esempio, al bombardamento di un bunker in cui si nasconde lo stato maggiore di un esercito crudele che conduce una guerra ingiusta e in cui si trovano anche dei civili. Uno degli effetti del bombardamento è buono (eliminare degli aggressori ingiusti): è quello </a:t>
            </a:r>
            <a:r>
              <a:rPr lang="it-IT" sz="1600" i="1" dirty="0" smtClean="0"/>
              <a:t>cercato </a:t>
            </a:r>
            <a:r>
              <a:rPr lang="it-IT" sz="1600" dirty="0" smtClean="0"/>
              <a:t>dall’azione, </a:t>
            </a:r>
            <a:r>
              <a:rPr lang="it-IT" sz="1600" i="1" dirty="0" smtClean="0"/>
              <a:t>voluto dai suoi autori</a:t>
            </a:r>
            <a:r>
              <a:rPr lang="it-IT" sz="1600" dirty="0" smtClean="0"/>
              <a:t>. L’altro, comunque previsto dagli autori dell’azione, è cattivo (uccidere dei civili innocenti). Si tratta di un “effetto collaterale” inevitabile. Non è l’effetto cercato dall’azione, voluto dai suoi autori. E non è nemmeno un </a:t>
            </a:r>
            <a:r>
              <a:rPr lang="it-IT" sz="1600" i="1" dirty="0" smtClean="0"/>
              <a:t>mezzo</a:t>
            </a:r>
            <a:r>
              <a:rPr lang="it-IT" sz="1600" dirty="0" smtClean="0"/>
              <a:t> per arrivare al risultato auspicato.</a:t>
            </a:r>
          </a:p>
          <a:p>
            <a:r>
              <a:rPr lang="it-IT" sz="1600" dirty="0" smtClean="0"/>
              <a:t>Il cattivo effetto, insomma, non deve essere cercato intenzionalmente, non deve essere un fine e nemmeno un mezzo; inoltre, il torto causato (ad esempio, in termini di vittime), non deve essere </a:t>
            </a:r>
            <a:r>
              <a:rPr lang="it-IT" sz="1600" i="1" dirty="0" smtClean="0"/>
              <a:t>sproporzionato </a:t>
            </a:r>
            <a:r>
              <a:rPr lang="it-IT" sz="1600" dirty="0" smtClean="0"/>
              <a:t>rispetto all’obiettivo dell’azione.</a:t>
            </a:r>
            <a:endParaRPr lang="it-IT" sz="160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23528" y="476672"/>
            <a:ext cx="7848872" cy="5909310"/>
          </a:xfrm>
          <a:prstGeom prst="rect">
            <a:avLst/>
          </a:prstGeom>
          <a:noFill/>
        </p:spPr>
        <p:txBody>
          <a:bodyPr wrap="square" rtlCol="0">
            <a:spAutoFit/>
          </a:bodyPr>
          <a:lstStyle/>
          <a:p>
            <a:r>
              <a:rPr lang="it-IT" sz="1400" dirty="0" smtClean="0"/>
              <a:t>Cambiano i </a:t>
            </a:r>
            <a:r>
              <a:rPr lang="it-IT" sz="1400" dirty="0" err="1" smtClean="0"/>
              <a:t>risultati…</a:t>
            </a:r>
            <a:endParaRPr lang="it-IT" sz="1400" dirty="0" smtClean="0"/>
          </a:p>
          <a:p>
            <a:r>
              <a:rPr lang="it-IT" sz="1400" dirty="0" smtClean="0"/>
              <a:t>1) </a:t>
            </a:r>
            <a:r>
              <a:rPr lang="it-IT" sz="1400" i="1" dirty="0" smtClean="0"/>
              <a:t>In base alle qualità morali che si presume siano possedute dalle persone interessate</a:t>
            </a:r>
            <a:r>
              <a:rPr lang="it-IT" sz="1400" dirty="0" smtClean="0"/>
              <a:t>. Saremmo meno riluttanti al pensiero di spingere l’uomo di grosse dimensioni se ci dicessero che è stato lui a mettere in pericolo la vita dei cinque operai, sabotando il treno, o se venissimo a sapere che si tratta di un torturatore sadico che si apposta sui ponti per assistere agli incidenti.</a:t>
            </a:r>
          </a:p>
          <a:p>
            <a:r>
              <a:rPr lang="it-IT" sz="1400" dirty="0" smtClean="0"/>
              <a:t>2) </a:t>
            </a:r>
            <a:r>
              <a:rPr lang="it-IT" sz="1400" i="1" dirty="0" smtClean="0"/>
              <a:t>A seconda che le persone in pericolo siano parenti o estranei</a:t>
            </a:r>
            <a:r>
              <a:rPr lang="it-IT" sz="1400" dirty="0" smtClean="0"/>
              <a:t>. Saremmo più sensibili alla sorte dell’operaio che deve essere sacrificato se fosse un nostro amico o un membro della famiglia.</a:t>
            </a:r>
          </a:p>
          <a:p>
            <a:r>
              <a:rPr lang="it-IT" sz="1400" dirty="0" smtClean="0"/>
              <a:t>3) </a:t>
            </a:r>
            <a:r>
              <a:rPr lang="it-IT" sz="1400" i="1" dirty="0" smtClean="0"/>
              <a:t>In base all’età delle persone che rischiano di essere sacrificate</a:t>
            </a:r>
            <a:r>
              <a:rPr lang="it-IT" sz="1400" dirty="0" smtClean="0"/>
              <a:t>. Saremmo più sensibili alla sorte della persona che deve essere sacrificata se fosse giovane o molto giovane.</a:t>
            </a:r>
          </a:p>
          <a:p>
            <a:r>
              <a:rPr lang="it-IT" sz="1400" dirty="0" smtClean="0"/>
              <a:t>4) </a:t>
            </a:r>
            <a:r>
              <a:rPr lang="it-IT" sz="1400" i="1" dirty="0" smtClean="0"/>
              <a:t>A seconda che le persone a rischio ci assomiglino o no</a:t>
            </a:r>
            <a:r>
              <a:rPr lang="it-IT" sz="1400" dirty="0" smtClean="0"/>
              <a:t>. Saremmo meno disposti a sacrificare delle persone che ci assomigliano. Per esempio, le donne saranno meno disposte a sacrificare le loro </a:t>
            </a:r>
          </a:p>
          <a:p>
            <a:r>
              <a:rPr lang="it-IT" sz="1400" dirty="0" smtClean="0"/>
              <a:t>sorelle e gli uomini i loro fratelli!</a:t>
            </a:r>
          </a:p>
          <a:p>
            <a:r>
              <a:rPr lang="it-IT" sz="1400" dirty="0" smtClean="0"/>
              <a:t>5) </a:t>
            </a:r>
            <a:r>
              <a:rPr lang="it-IT" sz="1400" i="1" dirty="0" smtClean="0"/>
              <a:t>In base al grado di responsabilità delle persone in pericolo</a:t>
            </a:r>
            <a:r>
              <a:rPr lang="it-IT" sz="1400" dirty="0" smtClean="0"/>
              <a:t>. Saremmo meno inclini a sacrificare persone che non hanno nessuna responsabilità di trovarsi nel luogo in cui si trovano, o che invece devono trovarsi là dove si trovano.</a:t>
            </a:r>
          </a:p>
          <a:p>
            <a:r>
              <a:rPr lang="it-IT" sz="1400" dirty="0" smtClean="0"/>
              <a:t>6) </a:t>
            </a:r>
            <a:r>
              <a:rPr lang="it-IT" sz="1400" i="1" dirty="0" smtClean="0"/>
              <a:t>In base all’energia necessaria ad ottenere il risultato</a:t>
            </a:r>
            <a:r>
              <a:rPr lang="it-IT" sz="1400" dirty="0" smtClean="0"/>
              <a:t>. Saremmo sensibili al fatto che gettare un uomo di grosse dimensioni da un ponte (soprattutto se oppone resistenza) è più faticoso che azionare uno scambio.</a:t>
            </a:r>
          </a:p>
          <a:p>
            <a:r>
              <a:rPr lang="it-IT" sz="1400" dirty="0" smtClean="0"/>
              <a:t>7) </a:t>
            </a:r>
            <a:r>
              <a:rPr lang="it-IT" sz="1400" i="1" dirty="0" smtClean="0"/>
              <a:t>A seconda che il risultato sia ottenuto tramite contatto fisico violento o meno</a:t>
            </a:r>
            <a:r>
              <a:rPr lang="it-IT" sz="1400" dirty="0" smtClean="0"/>
              <a:t>. Troveremmo più scandaloso far precipitare di forza l’uomo di grosse dimensioni dopo una colluttazione piuttosto che farlo cadere aprendo una botola sotto ai suoi piedi.</a:t>
            </a:r>
          </a:p>
          <a:p>
            <a:r>
              <a:rPr lang="it-IT" sz="1400" dirty="0" smtClean="0"/>
              <a:t>8) </a:t>
            </a:r>
            <a:r>
              <a:rPr lang="it-IT" sz="1400" i="1" dirty="0" smtClean="0"/>
              <a:t>A seconda che la minaccia sia allontanata o creata</a:t>
            </a:r>
            <a:r>
              <a:rPr lang="it-IT" sz="1400" dirty="0" smtClean="0"/>
              <a:t>. Ci sembrerebbe meno grave allontanare un pericolo esistente senza crearne uno nuovo (azionando la leva) piuttosto che creare un nuovo pericolo (nei confronti dell’uomo di grosse dimensioni) seppure per allontanare un pericolo già esistente.</a:t>
            </a:r>
          </a:p>
          <a:p>
            <a:r>
              <a:rPr lang="it-IT" sz="1400" dirty="0" smtClean="0"/>
              <a:t>9) </a:t>
            </a:r>
            <a:r>
              <a:rPr lang="it-IT" sz="1400" i="1" dirty="0" smtClean="0"/>
              <a:t>In base alla posizione occupata dai personaggi del racconto</a:t>
            </a:r>
            <a:r>
              <a:rPr lang="it-IT" sz="1400" dirty="0" smtClean="0"/>
              <a:t>. Sarebbe più grave minacciare una persona che si trovi al sicuro, come l’uomo di grosse dimensioni sul ponte, piuttosto che una persona che si trovi in una posizione rischiosa come gli operai.</a:t>
            </a:r>
            <a:endParaRPr lang="it-IT" sz="14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2143116"/>
            <a:ext cx="8229600" cy="1143000"/>
          </a:xfrm>
        </p:spPr>
        <p:txBody>
          <a:bodyPr>
            <a:normAutofit/>
          </a:bodyPr>
          <a:lstStyle/>
          <a:p>
            <a:r>
              <a:rPr lang="it-IT" b="1" dirty="0" smtClean="0"/>
              <a:t>E’ morale o immorale?</a:t>
            </a:r>
            <a:endParaRPr lang="it-IT"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0" y="404664"/>
            <a:ext cx="8892480" cy="6109365"/>
          </a:xfrm>
          <a:prstGeom prst="rect">
            <a:avLst/>
          </a:prstGeom>
          <a:noFill/>
        </p:spPr>
        <p:txBody>
          <a:bodyPr wrap="square" rtlCol="0">
            <a:spAutoFit/>
          </a:bodyPr>
          <a:lstStyle/>
          <a:p>
            <a:pPr algn="just"/>
            <a:r>
              <a:rPr lang="it-IT" sz="2300" b="1" i="1" dirty="0" smtClean="0"/>
              <a:t>Divise</a:t>
            </a:r>
            <a:r>
              <a:rPr lang="it-IT" sz="2300" dirty="0" smtClean="0"/>
              <a:t>: un ragazzo si reca a scuola col vestito di tutti i giorni, sapendo che la regola è che si vada con la divisa.</a:t>
            </a:r>
          </a:p>
          <a:p>
            <a:pPr algn="just"/>
            <a:r>
              <a:rPr lang="it-IT" sz="2300" b="1" i="1" dirty="0" smtClean="0"/>
              <a:t>Bandiera</a:t>
            </a:r>
            <a:r>
              <a:rPr lang="it-IT" sz="2300" dirty="0" smtClean="0"/>
              <a:t>: una casalinga trova una vecchia bandiera </a:t>
            </a:r>
            <a:r>
              <a:rPr lang="it-IT" sz="2300" dirty="0" smtClean="0"/>
              <a:t>italiana</a:t>
            </a:r>
            <a:r>
              <a:rPr lang="it-IT" sz="2300" dirty="0" smtClean="0"/>
              <a:t> </a:t>
            </a:r>
            <a:r>
              <a:rPr lang="it-IT" sz="2300" dirty="0" smtClean="0"/>
              <a:t>in un armadio. Siccome non ha alcun interesse a conservarla, ne ricava degli stracci di cui si serve per pulire il bagno.</a:t>
            </a:r>
          </a:p>
          <a:p>
            <a:pPr algn="just"/>
            <a:r>
              <a:rPr lang="it-IT" sz="2300" b="1" i="1" dirty="0" smtClean="0"/>
              <a:t>Altalena</a:t>
            </a:r>
            <a:r>
              <a:rPr lang="it-IT" sz="2300" dirty="0" smtClean="0"/>
              <a:t>: una bimba vuole giocare all’altalena. Ma un bambino vi è seduto sopra. Lei lo spinge violentemente. Lui cade facendosi molto male.</a:t>
            </a:r>
          </a:p>
          <a:p>
            <a:pPr algn="just"/>
            <a:r>
              <a:rPr lang="it-IT" sz="2300" b="1" i="1" dirty="0" smtClean="0"/>
              <a:t>Promessa</a:t>
            </a:r>
            <a:r>
              <a:rPr lang="it-IT" sz="2300" dirty="0" smtClean="0"/>
              <a:t>: una donna in punto di morte chiama il figlio al suo capezzale e gli fa promettere di andare a visitare la sua tomba ogni settimana dopo la sua morte. Il figlio ama così tanto la madre che glielo promette. Ma dopo la sua morte, non mantiene la promessa perché ha troppe cose da fare.</a:t>
            </a:r>
          </a:p>
          <a:p>
            <a:pPr algn="just"/>
            <a:r>
              <a:rPr lang="it-IT" sz="2300" b="1" i="1" dirty="0" smtClean="0"/>
              <a:t>Cane</a:t>
            </a:r>
            <a:r>
              <a:rPr lang="it-IT" sz="2300" dirty="0" smtClean="0"/>
              <a:t>: il cane di famiglia viene ucciso da una macchina proprio davanti a casa. I membri della famiglia hanno sentito dire che la carne di cane è squisita. Decidono di cucinarlo al tegame e di mangiarlo per cena.</a:t>
            </a:r>
          </a:p>
          <a:p>
            <a:pPr algn="just"/>
            <a:r>
              <a:rPr lang="it-IT" sz="2300" b="1" i="1" dirty="0" smtClean="0"/>
              <a:t>Baci</a:t>
            </a:r>
            <a:r>
              <a:rPr lang="it-IT" sz="2300" dirty="0" smtClean="0"/>
              <a:t>: un fratello e una sorella adorano baciarsi. Trovano un posto in cui nessuno li </a:t>
            </a:r>
            <a:r>
              <a:rPr lang="it-IT" sz="2300" dirty="0" smtClean="0"/>
              <a:t>veda </a:t>
            </a:r>
            <a:r>
              <a:rPr lang="it-IT" sz="2300" dirty="0" smtClean="0"/>
              <a:t>per baciarsi appassionatamente.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23528" y="620688"/>
            <a:ext cx="8352928" cy="5262979"/>
          </a:xfrm>
          <a:prstGeom prst="rect">
            <a:avLst/>
          </a:prstGeom>
          <a:noFill/>
        </p:spPr>
        <p:txBody>
          <a:bodyPr wrap="square" rtlCol="0">
            <a:spAutoFit/>
          </a:bodyPr>
          <a:lstStyle/>
          <a:p>
            <a:r>
              <a:rPr lang="it-IT" sz="2400" dirty="0" smtClean="0"/>
              <a:t>La posta in gioco per i ricercatori era la seguente. Se le azioni che non procurano alcun torto diretto ad altri sono giudicate “immorali”, sarà evidentemente smentita la teoria secondo cui soltanto le azioni che </a:t>
            </a:r>
            <a:r>
              <a:rPr lang="it-IT" sz="2400" dirty="0" smtClean="0"/>
              <a:t>nocciono </a:t>
            </a:r>
            <a:r>
              <a:rPr lang="it-IT" sz="2400" dirty="0" smtClean="0"/>
              <a:t>agli altri possono essere giudicate immorali.</a:t>
            </a:r>
          </a:p>
          <a:p>
            <a:endParaRPr lang="it-IT" sz="2400" dirty="0" smtClean="0"/>
          </a:p>
          <a:p>
            <a:r>
              <a:rPr lang="it-IT" sz="2400" dirty="0" smtClean="0"/>
              <a:t>Ciò che è rilevante secondo l’ipotesi di </a:t>
            </a:r>
            <a:r>
              <a:rPr lang="it-IT" sz="2400" dirty="0" err="1" smtClean="0"/>
              <a:t>Haidt</a:t>
            </a:r>
            <a:r>
              <a:rPr lang="it-IT" sz="2400" dirty="0" smtClean="0"/>
              <a:t> è che </a:t>
            </a:r>
            <a:r>
              <a:rPr lang="it-IT" sz="2400" b="1" dirty="0" smtClean="0"/>
              <a:t>solo l’</a:t>
            </a:r>
            <a:r>
              <a:rPr lang="it-IT" sz="2400" b="1" i="1" dirty="0" smtClean="0"/>
              <a:t>Altalena</a:t>
            </a:r>
            <a:r>
              <a:rPr lang="it-IT" sz="2400" b="1" dirty="0" smtClean="0"/>
              <a:t> presenta la storia di un illecito morale </a:t>
            </a:r>
            <a:r>
              <a:rPr lang="it-IT" sz="2400" b="1" i="1" dirty="0" smtClean="0"/>
              <a:t>con</a:t>
            </a:r>
            <a:r>
              <a:rPr lang="it-IT" sz="2400" b="1" dirty="0" smtClean="0"/>
              <a:t> vittima</a:t>
            </a:r>
            <a:r>
              <a:rPr lang="it-IT" sz="2400" dirty="0" smtClean="0"/>
              <a:t>: il danno fisico arrecato ad un bambino innocente. Tutte le altre presentano storie di illeciti senza vittime.</a:t>
            </a:r>
          </a:p>
          <a:p>
            <a:r>
              <a:rPr lang="it-IT" sz="2400" dirty="0" smtClean="0"/>
              <a:t>Se alcune persone di fronte alle storie incentrate su illeciti senza vittime trovassero immorali quelle azioni, allora si potrà concludere che è sbagliata la tesi secondo cui sono giudicati immorali solo gli illeciti </a:t>
            </a:r>
            <a:r>
              <a:rPr lang="it-IT" sz="2400" i="1" dirty="0" smtClean="0"/>
              <a:t>con</a:t>
            </a:r>
            <a:r>
              <a:rPr lang="it-IT" sz="2400" dirty="0" smtClean="0"/>
              <a:t> vittime.</a:t>
            </a:r>
            <a:endParaRPr lang="it-IT" sz="2400"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3046988"/>
          </a:xfrm>
          <a:prstGeom prst="rect">
            <a:avLst/>
          </a:prstGeom>
          <a:noFill/>
        </p:spPr>
        <p:txBody>
          <a:bodyPr wrap="square" rtlCol="0">
            <a:spAutoFit/>
          </a:bodyPr>
          <a:lstStyle/>
          <a:p>
            <a:pPr algn="ctr"/>
            <a:r>
              <a:rPr lang="it-IT" sz="3200" b="1" dirty="0" smtClean="0"/>
              <a:t>7. L’</a:t>
            </a:r>
            <a:r>
              <a:rPr lang="it-IT" sz="3200" b="1" dirty="0" err="1" smtClean="0"/>
              <a:t>amoralista</a:t>
            </a:r>
            <a:endParaRPr lang="it-IT" sz="3200" b="1" dirty="0" smtClean="0"/>
          </a:p>
          <a:p>
            <a:endParaRPr lang="it-IT" sz="3200" b="1" dirty="0" smtClean="0"/>
          </a:p>
          <a:p>
            <a:pPr algn="just"/>
            <a:r>
              <a:rPr lang="it-IT" sz="3200" dirty="0" smtClean="0"/>
              <a:t>“E se tutti facessero lo stesso?” – “Vorresti che la stessa cosa fosse fatta a te?” </a:t>
            </a:r>
          </a:p>
          <a:p>
            <a:pPr algn="just"/>
            <a:endParaRPr lang="it-IT" sz="3200" dirty="0" smtClean="0"/>
          </a:p>
          <a:p>
            <a:pPr algn="just"/>
            <a:r>
              <a:rPr lang="it-IT" sz="3200" dirty="0" smtClean="0"/>
              <a:t>Che valore hanno queste argomentazioni?</a:t>
            </a:r>
            <a:endParaRPr lang="it-IT"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467544" y="764704"/>
            <a:ext cx="8208912" cy="5693866"/>
          </a:xfrm>
          <a:prstGeom prst="rect">
            <a:avLst/>
          </a:prstGeom>
          <a:noFill/>
        </p:spPr>
        <p:txBody>
          <a:bodyPr wrap="square" rtlCol="0">
            <a:spAutoFit/>
          </a:bodyPr>
          <a:lstStyle/>
          <a:p>
            <a:r>
              <a:rPr lang="it-IT" sz="2800" i="1" dirty="0" smtClean="0"/>
              <a:t>Scenario 1 - Non soccorso ad una persona in pericolo</a:t>
            </a:r>
          </a:p>
          <a:p>
            <a:endParaRPr lang="it-IT" sz="2800" dirty="0" smtClean="0"/>
          </a:p>
          <a:p>
            <a:pPr algn="just"/>
            <a:r>
              <a:rPr lang="it-IT" sz="2800" dirty="0" smtClean="0"/>
              <a:t>Ti precipiti al pronto soccorso: nella tua macchina vi sono cinque persone ferite assai gravemente in un’esplosione. Ogni minuto è importante! Se perdi troppo tempo, moriranno.</a:t>
            </a:r>
          </a:p>
          <a:p>
            <a:pPr algn="just"/>
            <a:r>
              <a:rPr lang="it-IT" sz="2800" dirty="0" smtClean="0"/>
              <a:t>All’improvviso, al lato della strada vedi una persona vittima di un terribile incidente, che perde sangue.</a:t>
            </a:r>
          </a:p>
          <a:p>
            <a:pPr algn="just"/>
            <a:r>
              <a:rPr lang="it-IT" sz="2800" dirty="0" smtClean="0"/>
              <a:t>Potresti salvare anche lei, caricandola sul tuo veicolo. Se non lo fai, certamente morirà. Ma se ti fermi, perdi tempo e a morire saranno le cinque persone che stai trasportando.</a:t>
            </a:r>
          </a:p>
          <a:p>
            <a:pPr algn="just"/>
            <a:r>
              <a:rPr lang="it-IT" sz="2800" dirty="0" smtClean="0"/>
              <a:t>Ti devi fermare comunque?</a:t>
            </a:r>
            <a:endParaRPr lang="it-IT"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980728"/>
            <a:ext cx="8064896" cy="4093428"/>
          </a:xfrm>
          <a:prstGeom prst="rect">
            <a:avLst/>
          </a:prstGeom>
          <a:noFill/>
        </p:spPr>
        <p:txBody>
          <a:bodyPr wrap="square" rtlCol="0">
            <a:spAutoFit/>
          </a:bodyPr>
          <a:lstStyle/>
          <a:p>
            <a:pPr algn="just"/>
            <a:r>
              <a:rPr lang="it-IT" sz="2600" dirty="0" smtClean="0"/>
              <a:t>Proprio quando stai per uscire dal ristorante, scoppia un temporale. Non hai il tempo di aspettare che passi e non hai un ombrello. Per (tua) fortuna, altri clienti più prudenti di te ne avevano portati e li hanno lasciati all’ingresso in un portaombrelli. Ti guardi attorno. Nessuno ti vede. Prendi un ombrello ed esci tranquillamente, senza essere visto né riconosciuto, come se portassi l’anello di </a:t>
            </a:r>
            <a:r>
              <a:rPr lang="it-IT" sz="2600" dirty="0" err="1" smtClean="0"/>
              <a:t>Gige</a:t>
            </a:r>
            <a:r>
              <a:rPr lang="it-IT" sz="2600" dirty="0" smtClean="0"/>
              <a:t>. Secondo il mito, girando questo anello verso il palmo della mano, si poteva diventare invisibili e commettere impunemente qualsiasi misfatto.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95536" y="476672"/>
            <a:ext cx="8424936" cy="4524315"/>
          </a:xfrm>
          <a:prstGeom prst="rect">
            <a:avLst/>
          </a:prstGeom>
          <a:noFill/>
        </p:spPr>
        <p:txBody>
          <a:bodyPr wrap="square" rtlCol="0">
            <a:spAutoFit/>
          </a:bodyPr>
          <a:lstStyle/>
          <a:p>
            <a:pPr algn="just"/>
            <a:r>
              <a:rPr lang="it-IT" sz="2400" dirty="0" smtClean="0"/>
              <a:t>Sei più o meno consapevole di causare un torto a qualcuno che non conosci e che non ti ha fatto alcun male. </a:t>
            </a:r>
            <a:r>
              <a:rPr lang="it-IT" sz="2400" b="1" dirty="0" smtClean="0"/>
              <a:t>Ma non ti interessa.</a:t>
            </a:r>
          </a:p>
          <a:p>
            <a:pPr algn="just"/>
            <a:r>
              <a:rPr lang="it-IT" sz="2400" dirty="0" smtClean="0"/>
              <a:t>Evidentemente, non è una ragione sufficiente per impedirti di prendere l’ombrello.</a:t>
            </a:r>
          </a:p>
          <a:p>
            <a:pPr algn="just"/>
            <a:r>
              <a:rPr lang="it-IT" sz="2400" dirty="0" smtClean="0"/>
              <a:t>Sei uno di quegli </a:t>
            </a:r>
            <a:r>
              <a:rPr lang="it-IT" sz="2400" dirty="0" err="1" smtClean="0"/>
              <a:t>amoralisti</a:t>
            </a:r>
            <a:r>
              <a:rPr lang="it-IT" sz="2400" dirty="0" smtClean="0"/>
              <a:t> che infastidiscono i filosofi (e i non filosofi), da quando hanno cominciato a riflettere sulla morale.</a:t>
            </a:r>
          </a:p>
          <a:p>
            <a:pPr algn="just"/>
            <a:r>
              <a:rPr lang="it-IT" sz="2400" dirty="0" smtClean="0"/>
              <a:t>I filosofi sono ostinatamente alla ricerca dell’argomento schiacciante in grado di scuotere l’</a:t>
            </a:r>
            <a:r>
              <a:rPr lang="it-IT" sz="2400" dirty="0" err="1" smtClean="0"/>
              <a:t>amoralista</a:t>
            </a:r>
            <a:r>
              <a:rPr lang="it-IT" sz="2400" dirty="0" smtClean="0"/>
              <a:t> dalla sua indifferenza e, nel caso specifico, di invogliarlo a non rubare l’ombrello a non si sa chi in una sera piovosa.</a:t>
            </a:r>
          </a:p>
          <a:p>
            <a:pPr algn="just"/>
            <a:r>
              <a:rPr lang="it-IT" sz="2400" dirty="0" smtClean="0"/>
              <a:t>Essi vogliono dare una risposta definitiva alla domanda che li tiene occupati da sempre: “</a:t>
            </a:r>
            <a:r>
              <a:rPr lang="it-IT" sz="2400" b="1" dirty="0" smtClean="0"/>
              <a:t>Perché</a:t>
            </a:r>
            <a:r>
              <a:rPr lang="it-IT" sz="2400" dirty="0" smtClean="0"/>
              <a:t> comportarsi moralmente?”</a:t>
            </a:r>
            <a:endParaRPr lang="it-IT" sz="2400"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251520" y="404664"/>
            <a:ext cx="8640960" cy="6186309"/>
          </a:xfrm>
          <a:prstGeom prst="rect">
            <a:avLst/>
          </a:prstGeom>
          <a:noFill/>
        </p:spPr>
        <p:txBody>
          <a:bodyPr wrap="square" rtlCol="0">
            <a:spAutoFit/>
          </a:bodyPr>
          <a:lstStyle/>
          <a:p>
            <a:r>
              <a:rPr lang="it-IT" dirty="0" smtClean="0"/>
              <a:t>Non esiste una definizione unanime delle regole morali, ma si è soliti caratterizzarle in questo modo.</a:t>
            </a:r>
          </a:p>
          <a:p>
            <a:r>
              <a:rPr lang="it-IT" dirty="0" smtClean="0"/>
              <a:t>1) </a:t>
            </a:r>
            <a:r>
              <a:rPr lang="it-IT" b="1" dirty="0" smtClean="0"/>
              <a:t>Riguardano più gli altri che se stessi</a:t>
            </a:r>
            <a:r>
              <a:rPr lang="it-IT" dirty="0" smtClean="0"/>
              <a:t>: in questo differiscono dalle ragioni di prudenza personale.</a:t>
            </a:r>
          </a:p>
          <a:p>
            <a:r>
              <a:rPr lang="it-IT" dirty="0" smtClean="0"/>
              <a:t>2) </a:t>
            </a:r>
            <a:r>
              <a:rPr lang="it-IT" b="1" dirty="0" smtClean="0"/>
              <a:t>Non</a:t>
            </a:r>
            <a:r>
              <a:rPr lang="it-IT" dirty="0" smtClean="0"/>
              <a:t> ci si conforma ad esse perché si spera di ottenere delle </a:t>
            </a:r>
            <a:r>
              <a:rPr lang="it-IT" b="1" dirty="0" smtClean="0"/>
              <a:t>ricompense</a:t>
            </a:r>
            <a:r>
              <a:rPr lang="it-IT" dirty="0" smtClean="0"/>
              <a:t> o perché si ha paura di essere </a:t>
            </a:r>
            <a:r>
              <a:rPr lang="it-IT" b="1" dirty="0" smtClean="0"/>
              <a:t>puniti</a:t>
            </a:r>
            <a:r>
              <a:rPr lang="it-IT" dirty="0" smtClean="0"/>
              <a:t>: in questo differiscono dalle ragioni sociali.</a:t>
            </a:r>
          </a:p>
          <a:p>
            <a:r>
              <a:rPr lang="it-IT" dirty="0" smtClean="0"/>
              <a:t>3) </a:t>
            </a:r>
            <a:r>
              <a:rPr lang="it-IT" b="1" dirty="0" smtClean="0"/>
              <a:t>Non</a:t>
            </a:r>
            <a:r>
              <a:rPr lang="it-IT" dirty="0" smtClean="0"/>
              <a:t> sono fissate in modo arbitrario da un’autorità </a:t>
            </a:r>
            <a:r>
              <a:rPr lang="it-IT" b="1" dirty="0" smtClean="0"/>
              <a:t>sovrannaturale</a:t>
            </a:r>
            <a:r>
              <a:rPr lang="it-IT" dirty="0" smtClean="0"/>
              <a:t>: in questo differiscono dalle ragioni religiose.</a:t>
            </a:r>
          </a:p>
          <a:p>
            <a:r>
              <a:rPr lang="it-IT" dirty="0" smtClean="0"/>
              <a:t>4) Si tende a pensare che </a:t>
            </a:r>
            <a:r>
              <a:rPr lang="it-IT" b="1" dirty="0" smtClean="0"/>
              <a:t>tutti</a:t>
            </a:r>
            <a:r>
              <a:rPr lang="it-IT" dirty="0" smtClean="0"/>
              <a:t> dovrebbero seguirle, cosa che invece non si pensa nel caso delle motivazioni sociali o religiose</a:t>
            </a:r>
            <a:r>
              <a:rPr lang="it-IT" baseline="30000" dirty="0" smtClean="0"/>
              <a:t>.</a:t>
            </a:r>
            <a:r>
              <a:rPr lang="it-IT" dirty="0" smtClean="0"/>
              <a:t> In effetti, queste ultime sono spesso ritenute delle motivazioni valide soltanto per i membri di questa o quella società o per i credenti in questa o quella religione. Gli ebrei e i musulmani non mangiano carne di manzo non dissanguato. Ma in generale accettano che chi non è ebreo o musulmano non sia obbligato a fare come loro. Ritengono, invece, che tutti debbano astenersi dal rubare, anche coloro che non professano la loro religione.</a:t>
            </a:r>
          </a:p>
          <a:p>
            <a:r>
              <a:rPr lang="it-IT" dirty="0" smtClean="0"/>
              <a:t>5) Riguardano cose che ci </a:t>
            </a:r>
            <a:r>
              <a:rPr lang="it-IT" b="1" dirty="0" smtClean="0"/>
              <a:t>sembrano importanti </a:t>
            </a:r>
            <a:r>
              <a:rPr lang="it-IT" dirty="0" smtClean="0"/>
              <a:t>(come la vita, la morte, la felicità, il senso della vita, il bene comune, ecc.) anziché cose futili (il colore dei calzini da mettere per andare a pesca). Alcuni filosofi ritengono, del resto, che uno dei criteri di identificazione delle regole morali sia l’intensità delle reazioni emotive suscitate dalla loro trasgressione. Essi sostengono, inoltre, che se la trasgressione di regole morali suscita reazioni emotive più intense del mancato rispetto di un divieto di sosta, ciò dipende dalla loro importanza nelle nostre vite</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179512" y="476672"/>
            <a:ext cx="8712968" cy="5170646"/>
          </a:xfrm>
          <a:prstGeom prst="rect">
            <a:avLst/>
          </a:prstGeom>
          <a:noFill/>
        </p:spPr>
        <p:txBody>
          <a:bodyPr wrap="square" rtlCol="0">
            <a:spAutoFit/>
          </a:bodyPr>
          <a:lstStyle/>
          <a:p>
            <a:r>
              <a:rPr lang="it-IT" sz="2200" dirty="0" smtClean="0"/>
              <a:t>Il test kantiano dell’universalizzazione propone un criterio di valutazione dei principi in base ai quali agiamo. Misura la loro </a:t>
            </a:r>
            <a:r>
              <a:rPr lang="it-IT" sz="2200" i="1" dirty="0" smtClean="0"/>
              <a:t>coerenza concettuale</a:t>
            </a:r>
            <a:endParaRPr lang="it-IT" sz="2200" dirty="0" smtClean="0"/>
          </a:p>
          <a:p>
            <a:r>
              <a:rPr lang="it-IT" sz="2200" dirty="0" smtClean="0"/>
              <a:t>La domanda “Ti piacerebbe che la stessa cosa fosse fatta a te?” assomiglia di più alla celebre </a:t>
            </a:r>
            <a:r>
              <a:rPr lang="it-IT" sz="2200" b="1" i="1" dirty="0" smtClean="0"/>
              <a:t>regola aurea</a:t>
            </a:r>
            <a:r>
              <a:rPr lang="it-IT" sz="2200" dirty="0" smtClean="0"/>
              <a:t> piuttosto che alla legge del taglione. Tale regola afferma: “Non fare agli altri ciò che non vorresti fosse fatto a te” o “Fai agli altri ciò che vorresti gli altri facessero a te”. Non è un principio incentrato sulla vendetta, ma sulla benevolenza.</a:t>
            </a:r>
          </a:p>
          <a:p>
            <a:r>
              <a:rPr lang="it-IT" sz="2200" dirty="0" smtClean="0"/>
              <a:t>Ora, al pari della legge del taglione, la regola aurea è un principio basato sulla reciprocità, che ha un contenuto determinato. Essa indica ciò che si deve fare: </a:t>
            </a:r>
            <a:r>
              <a:rPr lang="it-IT" sz="2200" dirty="0" err="1" smtClean="0"/>
              <a:t>fare</a:t>
            </a:r>
            <a:r>
              <a:rPr lang="it-IT" sz="2200" dirty="0" smtClean="0"/>
              <a:t> agli altri ciò che vorremmo facessero a noi e non fare a loro ciò che non vorremmo facessero a noi.</a:t>
            </a:r>
          </a:p>
          <a:p>
            <a:r>
              <a:rPr lang="it-IT" sz="2200" b="1" dirty="0" smtClean="0"/>
              <a:t>Se si segue la regola ciecamente</a:t>
            </a:r>
            <a:r>
              <a:rPr lang="it-IT" sz="2200" dirty="0" smtClean="0"/>
              <a:t>, è tuttavia possibile arrivare a conclusioni assurde. Per un masochista, sarebbe lecito torturare gli altri (“Fai agli altri ciò che vorresti facessero a te”). Un medico che non vuole farsi togliere l’appendice non avrebbe il dovere di asportarla</a:t>
            </a:r>
            <a:endParaRPr lang="it-IT" sz="22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4524315"/>
          </a:xfrm>
          <a:prstGeom prst="rect">
            <a:avLst/>
          </a:prstGeom>
          <a:noFill/>
        </p:spPr>
        <p:txBody>
          <a:bodyPr wrap="square" rtlCol="0">
            <a:spAutoFit/>
          </a:bodyPr>
          <a:lstStyle/>
          <a:p>
            <a:pPr algn="ctr"/>
            <a:r>
              <a:rPr lang="it-IT" sz="3200" b="1" dirty="0" smtClean="0"/>
              <a:t>8. La macchina che crea esperienze</a:t>
            </a:r>
          </a:p>
          <a:p>
            <a:pPr algn="ctr"/>
            <a:endParaRPr lang="it-IT" sz="3200" b="1" dirty="0" smtClean="0"/>
          </a:p>
          <a:p>
            <a:pPr algn="just"/>
            <a:r>
              <a:rPr lang="it-IT" sz="3200" dirty="0" smtClean="0"/>
              <a:t>Cambieresti la tua vita reale, contrassegnata da frustrazioni e fallimenti, da successi parziali e sogni irrealizzati, con una vita piena di tutte le esperienze che si possono desiderare, ma completamente artificiali, prodotte da mezzi chimici o meccanici?</a:t>
            </a:r>
            <a:endParaRPr lang="it-IT"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251520" y="620688"/>
            <a:ext cx="8640960" cy="5632311"/>
          </a:xfrm>
          <a:prstGeom prst="rect">
            <a:avLst/>
          </a:prstGeom>
          <a:noFill/>
        </p:spPr>
        <p:txBody>
          <a:bodyPr wrap="square" rtlCol="0">
            <a:spAutoFit/>
          </a:bodyPr>
          <a:lstStyle/>
          <a:p>
            <a:pPr algn="just"/>
            <a:r>
              <a:rPr lang="it-IT" sz="2400" dirty="0" smtClean="0"/>
              <a:t>Immagina che esista una macchina capace di farti vivere tutte le esperienze che desideri.</a:t>
            </a:r>
          </a:p>
          <a:p>
            <a:pPr algn="just"/>
            <a:r>
              <a:rPr lang="it-IT" sz="2400" dirty="0" smtClean="0"/>
              <a:t>Alcuni geniali neuropsicologi sono in grado di stimolare il tuo cervello in modo da farti credere e sentire che stai scrivendo un grande romanzo, costruendo una buona amicizia, leggendo un libro interessante o che stai facendo qualsiasi altra cosa corrisponda ai tuoi desideri. In realtà, ti trovi continuamente all’interno della macchina, con degli elettrodi collegati al cranio. Il programma delle esperienze che desideri vivere viene deciso da te – diciamo – ogni due anni. Alla fine di ogni biennio, puoi passare qualche ora al di fuori della macchina per decidere il programma dei due anni successivi. Ben inteso, una volta all’interno della macchina, non saresti consapevole di trovarti lì dentro; penseresti che tutto quello che accade sia vero.</a:t>
            </a:r>
          </a:p>
          <a:p>
            <a:pPr algn="just"/>
            <a:r>
              <a:rPr lang="it-IT" sz="2400" dirty="0" smtClean="0"/>
              <a:t>Ti collegheresti alla macchina?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620688"/>
            <a:ext cx="8280920" cy="5909310"/>
          </a:xfrm>
          <a:prstGeom prst="rect">
            <a:avLst/>
          </a:prstGeom>
          <a:noFill/>
        </p:spPr>
        <p:txBody>
          <a:bodyPr wrap="square" rtlCol="0">
            <a:spAutoFit/>
          </a:bodyPr>
          <a:lstStyle/>
          <a:p>
            <a:pPr algn="just"/>
            <a:r>
              <a:rPr lang="it-IT" sz="2700" dirty="0" smtClean="0"/>
              <a:t>Se gli </a:t>
            </a:r>
            <a:r>
              <a:rPr lang="it-IT" sz="2700" b="1" dirty="0" smtClean="0"/>
              <a:t>edonisti</a:t>
            </a:r>
            <a:r>
              <a:rPr lang="it-IT" sz="2700" dirty="0" smtClean="0"/>
              <a:t> avessero ragione, tutti sarebbero tentati di collegarsi alla macchina delle esperienze!</a:t>
            </a:r>
          </a:p>
          <a:p>
            <a:pPr algn="just"/>
            <a:r>
              <a:rPr lang="it-IT" sz="2700" dirty="0" smtClean="0"/>
              <a:t>Ebbene, Robert </a:t>
            </a:r>
            <a:r>
              <a:rPr lang="it-IT" sz="2700" b="1" dirty="0" err="1" smtClean="0"/>
              <a:t>Nozick</a:t>
            </a:r>
            <a:r>
              <a:rPr lang="it-IT" sz="2700" dirty="0" smtClean="0"/>
              <a:t>, l’inventore di questo esperimento mentale, sostiene il contrario: a suo avviso, gli esseri umani non sentirebbero affatto la tentazione di collegarsi alla macchina delle esperienze. Egli avanza tre ragioni di tipo intuitivo a sostegno di questa ipotesi.</a:t>
            </a:r>
          </a:p>
          <a:p>
            <a:pPr algn="just"/>
            <a:r>
              <a:rPr lang="it-IT" sz="2700" dirty="0" smtClean="0"/>
              <a:t>1) Vogliamo </a:t>
            </a:r>
            <a:r>
              <a:rPr lang="it-IT" sz="2700" b="1" dirty="0" smtClean="0"/>
              <a:t>fare delle cose </a:t>
            </a:r>
            <a:r>
              <a:rPr lang="it-IT" sz="2700" dirty="0" smtClean="0"/>
              <a:t>e non soltanto avere la sensazione di farle.</a:t>
            </a:r>
          </a:p>
          <a:p>
            <a:pPr algn="just"/>
            <a:r>
              <a:rPr lang="it-IT" sz="2700" dirty="0" smtClean="0"/>
              <a:t>2) Vogliamo essere </a:t>
            </a:r>
            <a:r>
              <a:rPr lang="it-IT" sz="2700" b="1" dirty="0" smtClean="0"/>
              <a:t>persone</a:t>
            </a:r>
            <a:r>
              <a:rPr lang="it-IT" sz="2700" dirty="0" smtClean="0"/>
              <a:t> con le loro caratteristiche e non </a:t>
            </a:r>
            <a:r>
              <a:rPr lang="it-IT" sz="2700" b="1" dirty="0" smtClean="0"/>
              <a:t>oggetti</a:t>
            </a:r>
            <a:r>
              <a:rPr lang="it-IT" sz="2700" dirty="0" smtClean="0"/>
              <a:t> indeterminati sui quali siano innestati degli elettrodi.</a:t>
            </a:r>
          </a:p>
          <a:p>
            <a:pPr algn="just"/>
            <a:r>
              <a:rPr lang="it-IT" sz="2700" dirty="0" smtClean="0"/>
              <a:t>3) Il </a:t>
            </a:r>
            <a:r>
              <a:rPr lang="it-IT" sz="2700" b="1" dirty="0" smtClean="0"/>
              <a:t>contatto con la realtà </a:t>
            </a:r>
            <a:r>
              <a:rPr lang="it-IT" sz="2700" dirty="0" smtClean="0"/>
              <a:t>e </a:t>
            </a:r>
            <a:r>
              <a:rPr lang="it-IT" sz="2700" b="1" dirty="0" smtClean="0"/>
              <a:t>l’autenticità</a:t>
            </a:r>
            <a:r>
              <a:rPr lang="it-IT" sz="2700" dirty="0" smtClean="0"/>
              <a:t> hanno un’importanza essenziale nelle nostre vite</a:t>
            </a:r>
            <a:endParaRPr lang="it-IT" sz="27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395536" y="1484784"/>
            <a:ext cx="8496944" cy="3539430"/>
          </a:xfrm>
          <a:prstGeom prst="rect">
            <a:avLst/>
          </a:prstGeom>
          <a:noFill/>
        </p:spPr>
        <p:txBody>
          <a:bodyPr wrap="square" rtlCol="0">
            <a:spAutoFit/>
          </a:bodyPr>
          <a:lstStyle/>
          <a:p>
            <a:pPr algn="just"/>
            <a:r>
              <a:rPr lang="it-IT" sz="3200" dirty="0" smtClean="0"/>
              <a:t>L’esperimento mentale della macchina delle esperienze è stato riformulato in tre modi diversi, secondo il principio:</a:t>
            </a:r>
          </a:p>
          <a:p>
            <a:pPr algn="just"/>
            <a:endParaRPr lang="it-IT" sz="3200" dirty="0" smtClean="0"/>
          </a:p>
          <a:p>
            <a:pPr algn="just"/>
            <a:r>
              <a:rPr lang="it-IT" sz="3200" dirty="0" smtClean="0"/>
              <a:t>Sei nella macchina delle esperienze. Ti viene proposto di ritornare alla vita reale. Accetti?</a:t>
            </a:r>
          </a:p>
          <a:p>
            <a:pPr algn="just"/>
            <a:endParaRPr lang="it-IT" sz="32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179512" y="332656"/>
            <a:ext cx="8640960" cy="6370975"/>
          </a:xfrm>
          <a:prstGeom prst="rect">
            <a:avLst/>
          </a:prstGeom>
          <a:noFill/>
        </p:spPr>
        <p:txBody>
          <a:bodyPr wrap="square" rtlCol="0">
            <a:spAutoFit/>
          </a:bodyPr>
          <a:lstStyle/>
          <a:p>
            <a:r>
              <a:rPr lang="it-IT" sz="2400" i="1" dirty="0" smtClean="0"/>
              <a:t>Scenario 1</a:t>
            </a:r>
            <a:endParaRPr lang="it-IT" sz="2400" dirty="0" smtClean="0"/>
          </a:p>
          <a:p>
            <a:pPr algn="just"/>
            <a:r>
              <a:rPr lang="it-IT" sz="2400" dirty="0" smtClean="0"/>
              <a:t>Una mattina, senti bussare alla tua porta. Un funzionario in veste ufficiale ti comunica quanto segue:</a:t>
            </a:r>
          </a:p>
          <a:p>
            <a:pPr algn="just"/>
            <a:r>
              <a:rPr lang="it-IT" sz="2400" dirty="0" smtClean="0"/>
              <a:t>“Siamo spiacenti di doverti informare che sei stato vittima di un grave errore. Sei stato collegato alla macchina delle esperienze da alcuni neuropsicologi geniali capaci di stimolare il tuo cervello. Hai creduto di esserti fatto degli amici, di essere impegnato nella stesura di un grande romanzo, di leggere libri interessanti o di fare qualsiasi altra cosa corrisponda ai tuoi desideri.</a:t>
            </a:r>
          </a:p>
          <a:p>
            <a:pPr algn="just"/>
            <a:r>
              <a:rPr lang="it-IT" sz="2400" dirty="0" smtClean="0"/>
              <a:t>Ma, in realtà, era soltanto il frutto della stimolazione cerebrale. Sei invece sempre stato all’interno della macchina, con degli elettrodi attaccati al cranio.</a:t>
            </a:r>
          </a:p>
          <a:p>
            <a:pPr algn="just"/>
            <a:r>
              <a:rPr lang="it-IT" sz="2400" dirty="0" smtClean="0"/>
              <a:t>Ci siamo resi conto che non eri tu, ma qualcun altro ad averci inviato la richiesta di collegamento.</a:t>
            </a:r>
          </a:p>
          <a:p>
            <a:pPr algn="just"/>
            <a:r>
              <a:rPr lang="it-IT" sz="2400" dirty="0" smtClean="0"/>
              <a:t>Ti offriamo, dunque, insieme a tutte le nostre scuse per quanto è accaduto, queste due possibilità: restare dentro alla macchina oppure ritornare alla tua vita reale”. Scegli. Dicci perché.</a:t>
            </a:r>
            <a:endParaRPr lang="it-IT" sz="2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03040" y="1340768"/>
            <a:ext cx="8173416" cy="3785652"/>
          </a:xfrm>
          <a:prstGeom prst="rect">
            <a:avLst/>
          </a:prstGeom>
          <a:noFill/>
        </p:spPr>
        <p:txBody>
          <a:bodyPr wrap="square" rtlCol="0">
            <a:spAutoFit/>
          </a:bodyPr>
          <a:lstStyle/>
          <a:p>
            <a:r>
              <a:rPr lang="it-IT" sz="2400" i="1" dirty="0" smtClean="0"/>
              <a:t>Scenario 2</a:t>
            </a:r>
          </a:p>
          <a:p>
            <a:endParaRPr lang="it-IT" sz="2400" dirty="0" smtClean="0"/>
          </a:p>
          <a:p>
            <a:pPr algn="just"/>
            <a:r>
              <a:rPr lang="it-IT" sz="2400" dirty="0" smtClean="0"/>
              <a:t>Stessa storia dello scenario 1. Ma, alla fine, viene specificato quanto segue.</a:t>
            </a:r>
          </a:p>
          <a:p>
            <a:pPr algn="just"/>
            <a:endParaRPr lang="it-IT" sz="2400" dirty="0" smtClean="0"/>
          </a:p>
          <a:p>
            <a:pPr algn="just"/>
            <a:r>
              <a:rPr lang="it-IT" sz="2400" dirty="0" smtClean="0"/>
              <a:t>“Nella vita reale, ti trovi nella sezione di massima sicurezza di una prigione. Preferisci restare dentro la macchina delle esperienze o ritornare alla tua vita reale?”.</a:t>
            </a:r>
          </a:p>
          <a:p>
            <a:pPr algn="just"/>
            <a:r>
              <a:rPr lang="it-IT" sz="2400" dirty="0" smtClean="0"/>
              <a:t>Fa’ la tua scelta.</a:t>
            </a:r>
          </a:p>
          <a:p>
            <a:pPr algn="just"/>
            <a:r>
              <a:rPr lang="it-IT" sz="2400" dirty="0" smtClean="0"/>
              <a:t>Spiega perché</a:t>
            </a:r>
            <a:endParaRPr lang="it-IT"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980728"/>
            <a:ext cx="7992888" cy="4832092"/>
          </a:xfrm>
          <a:prstGeom prst="rect">
            <a:avLst/>
          </a:prstGeom>
          <a:noFill/>
        </p:spPr>
        <p:txBody>
          <a:bodyPr wrap="square" rtlCol="0">
            <a:spAutoFit/>
          </a:bodyPr>
          <a:lstStyle/>
          <a:p>
            <a:r>
              <a:rPr lang="it-IT" sz="2800" i="1" dirty="0" smtClean="0"/>
              <a:t>Scenario 2 – Uccidere il pedone</a:t>
            </a:r>
          </a:p>
          <a:p>
            <a:endParaRPr lang="it-IT" sz="2800" dirty="0" smtClean="0"/>
          </a:p>
          <a:p>
            <a:pPr algn="just"/>
            <a:r>
              <a:rPr lang="it-IT" sz="2800" dirty="0" smtClean="0"/>
              <a:t>Ti precipiti al pronto soccorso: nella tua macchina ci sono cinque persone ferite assai gravemente in un’esplosione. Ogni minuto è importante! Se perdi troppo tempo moriranno. Ma all’improvviso, in mezzo alla strada vedi un pedone attraversare imprudentemente. Se freni, rischi di slittare, perderai tempo e le cinque persone che stai trasportando moriranno. Se non freni, ucciderai il pedone.</a:t>
            </a:r>
          </a:p>
          <a:p>
            <a:pPr algn="just"/>
            <a:r>
              <a:rPr lang="it-IT" sz="2800" dirty="0" smtClean="0"/>
              <a:t>Devi frenare comunque?</a:t>
            </a:r>
            <a:endParaRPr lang="it-IT"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03040" y="1340768"/>
            <a:ext cx="8173416" cy="3785652"/>
          </a:xfrm>
          <a:prstGeom prst="rect">
            <a:avLst/>
          </a:prstGeom>
          <a:noFill/>
        </p:spPr>
        <p:txBody>
          <a:bodyPr wrap="square" rtlCol="0">
            <a:spAutoFit/>
          </a:bodyPr>
          <a:lstStyle/>
          <a:p>
            <a:r>
              <a:rPr lang="it-IT" sz="2400" i="1" dirty="0" smtClean="0"/>
              <a:t>Scenario 3</a:t>
            </a:r>
          </a:p>
          <a:p>
            <a:endParaRPr lang="it-IT" sz="2400" dirty="0" smtClean="0"/>
          </a:p>
          <a:p>
            <a:pPr algn="just"/>
            <a:r>
              <a:rPr lang="it-IT" sz="2400" dirty="0" smtClean="0"/>
              <a:t>Stessa storia dello scenario 1. Ma, alla fine, viene specificato quanto segue.</a:t>
            </a:r>
          </a:p>
          <a:p>
            <a:pPr algn="just"/>
            <a:endParaRPr lang="it-IT" sz="2400" dirty="0" smtClean="0"/>
          </a:p>
          <a:p>
            <a:pPr algn="just"/>
            <a:r>
              <a:rPr lang="it-IT" sz="2400" dirty="0" smtClean="0"/>
              <a:t>“Nella vita reale, sei un artista ricchissimo, che vive in un palazzo. Preferisci restare dentro la macchina delle esperienze o ritornare alla tua vita reale?”.</a:t>
            </a:r>
          </a:p>
          <a:p>
            <a:pPr algn="just"/>
            <a:r>
              <a:rPr lang="it-IT" sz="2400" dirty="0" smtClean="0"/>
              <a:t>Fa’ la tua scelta.</a:t>
            </a:r>
          </a:p>
          <a:p>
            <a:pPr algn="just"/>
            <a:r>
              <a:rPr lang="it-IT" sz="2400" dirty="0" smtClean="0"/>
              <a:t>Spiega perché.</a:t>
            </a:r>
            <a:endParaRPr lang="it-IT"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03040" y="1340768"/>
            <a:ext cx="8173416" cy="3046988"/>
          </a:xfrm>
          <a:prstGeom prst="rect">
            <a:avLst/>
          </a:prstGeom>
          <a:noFill/>
        </p:spPr>
        <p:txBody>
          <a:bodyPr wrap="square" rtlCol="0">
            <a:spAutoFit/>
          </a:bodyPr>
          <a:lstStyle/>
          <a:p>
            <a:r>
              <a:rPr lang="it-IT" sz="2400" dirty="0" smtClean="0"/>
              <a:t>In questo scenario, se si sceglie la vita reale, si torna a vivere in un palazzo da multimilionari. Il 50% preferisce comunque restare collegato alla macchina! Questo risultato è sconcertante. Pur sapendo che li aspetta una vita da nababbo, perché un numero così alto di persone sceglie di rimanere all’interno della macchina delle esperienze?</a:t>
            </a:r>
          </a:p>
          <a:p>
            <a:r>
              <a:rPr lang="it-IT" sz="2400" dirty="0" smtClean="0"/>
              <a:t>È qui che gioca un ruolo l’ipotesi della preferenza per lo </a:t>
            </a:r>
            <a:r>
              <a:rPr lang="it-IT" sz="2400" i="1" dirty="0" smtClean="0"/>
              <a:t>status quo</a:t>
            </a:r>
            <a:r>
              <a:rPr lang="it-IT" sz="2400" dirty="0" smtClean="0"/>
              <a:t>, quale che sia.</a:t>
            </a:r>
            <a:endParaRPr lang="it-IT" sz="2400"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3046988"/>
          </a:xfrm>
          <a:prstGeom prst="rect">
            <a:avLst/>
          </a:prstGeom>
          <a:noFill/>
        </p:spPr>
        <p:txBody>
          <a:bodyPr wrap="square" rtlCol="0">
            <a:spAutoFit/>
          </a:bodyPr>
          <a:lstStyle/>
          <a:p>
            <a:pPr algn="ctr"/>
            <a:r>
              <a:rPr lang="it-IT" sz="3200" b="1" dirty="0" smtClean="0"/>
              <a:t>9. Vivere una vita breve e mediocre è meglio che non vivere affatto?</a:t>
            </a:r>
          </a:p>
          <a:p>
            <a:pPr algn="ctr"/>
            <a:endParaRPr lang="it-IT" sz="3200" b="1" dirty="0" smtClean="0"/>
          </a:p>
          <a:p>
            <a:endParaRPr lang="it-IT" sz="3200" b="1" dirty="0" smtClean="0"/>
          </a:p>
          <a:p>
            <a:pPr algn="just"/>
            <a:r>
              <a:rPr lang="it-IT" sz="3200" dirty="0" smtClean="0"/>
              <a:t>A quali condizioni un bambino può dire alla madre che ha sbagliato a farlo nascere?</a:t>
            </a:r>
            <a:endParaRPr lang="it-IT"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11560" y="836712"/>
            <a:ext cx="8064896" cy="4832092"/>
          </a:xfrm>
          <a:prstGeom prst="rect">
            <a:avLst/>
          </a:prstGeom>
          <a:noFill/>
        </p:spPr>
        <p:txBody>
          <a:bodyPr wrap="square" rtlCol="0">
            <a:spAutoFit/>
          </a:bodyPr>
          <a:lstStyle/>
          <a:p>
            <a:pPr algn="just"/>
            <a:r>
              <a:rPr lang="it-IT" sz="2800" dirty="0" smtClean="0"/>
              <a:t>Due donne progettano di avere un bambino. La prima è già incinta di tre mesi quando il medico le annuncia una buona e una cattiva notizia. La cattiva notizia è che il feto da lei portato in grembo ha una grave malformazione. Anche se non è così grave da rendere intollerabile o troppo penosa la vita del bambino, tale malformazione ne riduce significativamente la qualità. La buona notizia è che questa malformazione può essere facilmente curata. Basta che la madre prenda una pillola senza effetti collaterali e il bambino nascerà senza handicap.</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11560" y="764704"/>
            <a:ext cx="8064896" cy="4832092"/>
          </a:xfrm>
          <a:prstGeom prst="rect">
            <a:avLst/>
          </a:prstGeom>
          <a:noFill/>
        </p:spPr>
        <p:txBody>
          <a:bodyPr wrap="square" rtlCol="0">
            <a:spAutoFit/>
          </a:bodyPr>
          <a:lstStyle/>
          <a:p>
            <a:pPr algn="just"/>
            <a:r>
              <a:rPr lang="it-IT" sz="2800" dirty="0" smtClean="0"/>
              <a:t>La seconda donna va dal medico prima di rimanere incinta, quando è sul punto di interrompere qualsiasi accorgimento contraccettivo. Anche in questo caso, il medico le annuncia una buona e una cattiva notizia. La cattiva notizia è che, a causa del suo stato di salute, se il bambino verrà concepito nei prossimi tre mesi, sarà afflitto da un grave handicap, che avrà un impatto sulla sua qualità di vita analogo al caso precedente. La buona notizia, invece, è che la patologia della donna è temporanea. Se aspetterà tre mesi per rimanere incinta, il suo bambino nascerà privo di handicap.</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1700808"/>
            <a:ext cx="8064896" cy="2246769"/>
          </a:xfrm>
          <a:prstGeom prst="rect">
            <a:avLst/>
          </a:prstGeom>
          <a:noFill/>
        </p:spPr>
        <p:txBody>
          <a:bodyPr wrap="square" rtlCol="0">
            <a:spAutoFit/>
          </a:bodyPr>
          <a:lstStyle/>
          <a:p>
            <a:pPr algn="just"/>
            <a:r>
              <a:rPr lang="it-IT" sz="2800" dirty="0" smtClean="0"/>
              <a:t>Supponiamo che la prima donna dimentichi di prendere la medicina e che la seconda rimanga incinta senza aspettare: entrambi i bambini nasceranno afflitti dallo stesso grave handicap.</a:t>
            </a:r>
          </a:p>
          <a:p>
            <a:pPr algn="just"/>
            <a:r>
              <a:rPr lang="it-IT" sz="2800" dirty="0" smtClean="0"/>
              <a:t>Le implicazioni morali sono identiche nei due casi? </a:t>
            </a:r>
            <a:endParaRPr lang="it-IT"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1268760"/>
            <a:ext cx="8064896" cy="3970318"/>
          </a:xfrm>
          <a:prstGeom prst="rect">
            <a:avLst/>
          </a:prstGeom>
          <a:noFill/>
        </p:spPr>
        <p:txBody>
          <a:bodyPr wrap="square" rtlCol="0">
            <a:spAutoFit/>
          </a:bodyPr>
          <a:lstStyle/>
          <a:p>
            <a:pPr algn="just"/>
            <a:r>
              <a:rPr lang="it-IT" sz="2800" dirty="0" smtClean="0"/>
              <a:t>Il primo bambino potrà dire a sua madre: “Non prendendo la medicina, mi hai fatto un torto. La mia vita sarebbe stata migliore, se l’avessi presa”.</a:t>
            </a:r>
          </a:p>
          <a:p>
            <a:pPr algn="just"/>
            <a:r>
              <a:rPr lang="it-IT" sz="2800" dirty="0" smtClean="0"/>
              <a:t>Il secondo bambino, invece, non potrà dire: “Rimanendo incinta senza aspettare tre mesi, mi hai fatto un torto. La mia vita sarebbe stata migliore, se avessi aspettato”.</a:t>
            </a:r>
          </a:p>
          <a:p>
            <a:pPr algn="just"/>
            <a:r>
              <a:rPr lang="it-IT" sz="2800" dirty="0" smtClean="0"/>
              <a:t>Non può dirlo semplicemente perché se sua madre avesse aspettato, non sarebbe mai nato!</a:t>
            </a:r>
            <a:endParaRPr lang="it-IT"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1268760"/>
            <a:ext cx="8064896" cy="2677656"/>
          </a:xfrm>
          <a:prstGeom prst="rect">
            <a:avLst/>
          </a:prstGeom>
          <a:noFill/>
        </p:spPr>
        <p:txBody>
          <a:bodyPr wrap="square" rtlCol="0">
            <a:spAutoFit/>
          </a:bodyPr>
          <a:lstStyle/>
          <a:p>
            <a:pPr algn="ctr"/>
            <a:r>
              <a:rPr lang="it-IT" sz="2800" b="1" dirty="0" smtClean="0"/>
              <a:t>11. È necessario restituire la libertà agli animali?</a:t>
            </a:r>
          </a:p>
          <a:p>
            <a:endParaRPr lang="it-IT" sz="2800" b="1" dirty="0" smtClean="0"/>
          </a:p>
          <a:p>
            <a:pPr algn="just"/>
            <a:r>
              <a:rPr lang="it-IT" sz="2800" dirty="0" smtClean="0"/>
              <a:t>Se gli animali non sono cose, probabilmente bisognerebbe rinunciare a venderli, a comprarli e a mangiarli. Ma così non si arriverebbe alla completa scomparsa di tutti gli animali domestici? </a:t>
            </a:r>
            <a:endParaRPr lang="it-IT"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539552" y="620688"/>
            <a:ext cx="8064896" cy="5693866"/>
          </a:xfrm>
          <a:prstGeom prst="rect">
            <a:avLst/>
          </a:prstGeom>
          <a:noFill/>
        </p:spPr>
        <p:txBody>
          <a:bodyPr wrap="square" rtlCol="0">
            <a:spAutoFit/>
          </a:bodyPr>
          <a:lstStyle/>
          <a:p>
            <a:pPr algn="just"/>
            <a:r>
              <a:rPr lang="it-IT" sz="2800" i="1" dirty="0" smtClean="0"/>
              <a:t>La scialuppa di salvataggio e gli scimpanzé</a:t>
            </a:r>
          </a:p>
          <a:p>
            <a:pPr algn="just"/>
            <a:endParaRPr lang="it-IT" sz="2800" b="1" dirty="0" smtClean="0"/>
          </a:p>
          <a:p>
            <a:pPr algn="just"/>
            <a:r>
              <a:rPr lang="it-IT" sz="2800" dirty="0" smtClean="0"/>
              <a:t>Una scialuppa di salvataggio, colta da una tempesta in alto mare, è </a:t>
            </a:r>
            <a:r>
              <a:rPr lang="it-IT" sz="2800" dirty="0" smtClean="0"/>
              <a:t>piena</a:t>
            </a:r>
            <a:r>
              <a:rPr lang="it-IT" sz="2800" dirty="0" smtClean="0"/>
              <a:t> </a:t>
            </a:r>
            <a:r>
              <a:rPr lang="it-IT" sz="2800" dirty="0" smtClean="0"/>
              <a:t>zeppa.</a:t>
            </a:r>
          </a:p>
          <a:p>
            <a:pPr algn="just"/>
            <a:r>
              <a:rPr lang="it-IT" sz="2800" dirty="0" smtClean="0"/>
              <a:t>È occupata da esseri umani – adulti, comatosi o molto anziani – e da altrettanti scimpanzé vivi e in piena salute.</a:t>
            </a:r>
          </a:p>
          <a:p>
            <a:pPr algn="just"/>
            <a:r>
              <a:rPr lang="it-IT" sz="2800" dirty="0" smtClean="0"/>
              <a:t>Sono tutti destinati a morire, se non si ridurrà il carico eccezionale che grava sulla scialuppa. Sarebbe giusto gettare in mare uno o più scimpanzé, anche se sono più ragionevoli e socievoli dei pazienti in coma e dei vecchi in età avanzata, semplicemente perché non sono esseri umani, senza nessun’altra motivazione?</a:t>
            </a:r>
            <a:endParaRPr lang="it-IT"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467544" y="548680"/>
            <a:ext cx="8064896" cy="5355312"/>
          </a:xfrm>
          <a:prstGeom prst="rect">
            <a:avLst/>
          </a:prstGeom>
          <a:noFill/>
        </p:spPr>
        <p:txBody>
          <a:bodyPr wrap="square" rtlCol="0">
            <a:spAutoFit/>
          </a:bodyPr>
          <a:lstStyle/>
          <a:p>
            <a:r>
              <a:rPr lang="it-IT" dirty="0" smtClean="0"/>
              <a:t>1) Vi sono alcune proprietà e capacità che fungono da criteri necessari per stabilire l’appartenenza alla comunità morale, ovvero alla classe di quegli esseri che non si possono trattare semplicemente come cose buone solo da mangiare, da sfruttare e da buttare via non appena sono diventate inutili. Tra questi criteri, quelli messi in evidenza più di frequente sono la coscienza di sé, la capacità di pianificazione e di previsione, quella di riflessione e di decisione, di provare sensazioni come il piacere o il dolore ed emozioni come la paura, la gioia o la rabbia, e così via.</a:t>
            </a:r>
          </a:p>
          <a:p>
            <a:r>
              <a:rPr lang="it-IT" dirty="0" smtClean="0"/>
              <a:t>2) Ora, alcuni animali non umani possiedono queste proprietà e queste capacità in misura maggiore rispetto a certi animali umani. Per questo, secondo Jeremy </a:t>
            </a:r>
            <a:r>
              <a:rPr lang="it-IT" dirty="0" err="1" smtClean="0"/>
              <a:t>Bentham</a:t>
            </a:r>
            <a:r>
              <a:rPr lang="it-IT" dirty="0" smtClean="0"/>
              <a:t>, “un cavallo che ha raggiunto la maturità o un cane sono animali di gran lunga più socievoli e più ragionevoli di un neonato che ha un giorno, una settimana o perfino un mese</a:t>
            </a:r>
            <a:r>
              <a:rPr lang="it-IT" dirty="0" smtClean="0"/>
              <a:t>”</a:t>
            </a:r>
            <a:endParaRPr lang="it-IT" dirty="0" smtClean="0"/>
          </a:p>
          <a:p>
            <a:r>
              <a:rPr lang="it-IT" dirty="0" smtClean="0"/>
              <a:t>3) Nelle situazioni come quelle prospettate dai casi marginali, diviene razionale domandarsi se vi sia una giustificazione morale che consenta di preferire, in caso di conflitto, gli esseri umani ai non umani, benché questi possiedano le proprietà e le capacità sopra menzionate in misura maggiore rispetto a loro.</a:t>
            </a:r>
          </a:p>
          <a:p>
            <a:r>
              <a:rPr lang="it-IT" dirty="0" smtClean="0"/>
              <a:t>4) I cosiddetti “</a:t>
            </a:r>
            <a:r>
              <a:rPr lang="it-IT" dirty="0" err="1" smtClean="0"/>
              <a:t>specisti</a:t>
            </a:r>
            <a:r>
              <a:rPr lang="it-IT" dirty="0" smtClean="0"/>
              <a:t>” sostengono che, anche in questi casi, si debbano preferire gli esseri umani. I cosiddetti “</a:t>
            </a:r>
            <a:r>
              <a:rPr lang="it-IT" dirty="0" err="1" smtClean="0"/>
              <a:t>antispecisti</a:t>
            </a:r>
            <a:r>
              <a:rPr lang="it-IT" dirty="0" smtClean="0"/>
              <a:t>” invece contestano questa scelta, reputandola moralmente illegittima.</a:t>
            </a:r>
            <a:endParaRPr lang="it-IT"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4031873"/>
          </a:xfrm>
          <a:prstGeom prst="rect">
            <a:avLst/>
          </a:prstGeom>
          <a:noFill/>
        </p:spPr>
        <p:txBody>
          <a:bodyPr wrap="square" rtlCol="0">
            <a:spAutoFit/>
          </a:bodyPr>
          <a:lstStyle/>
          <a:p>
            <a:pPr algn="ctr"/>
            <a:r>
              <a:rPr lang="it-IT" sz="3200" u="sng" dirty="0" smtClean="0"/>
              <a:t>DISTINZIONE TRA UCCIDERE </a:t>
            </a:r>
          </a:p>
          <a:p>
            <a:pPr algn="ctr"/>
            <a:r>
              <a:rPr lang="it-IT" sz="3200" u="sng" dirty="0" smtClean="0"/>
              <a:t>E LASCIAR MORIRE</a:t>
            </a:r>
          </a:p>
          <a:p>
            <a:pPr algn="just"/>
            <a:endParaRPr lang="it-IT" sz="3200" dirty="0" smtClean="0"/>
          </a:p>
          <a:p>
            <a:pPr algn="just"/>
            <a:r>
              <a:rPr lang="it-IT" sz="3200" dirty="0" smtClean="0"/>
              <a:t>Se ci si pone dal punto di vista della vittima o del paziente, le cose si presentano differentemente: la pertinenza della distinzione tra uccidere e lasciar morire diventa meno </a:t>
            </a:r>
            <a:r>
              <a:rPr lang="it-IT" sz="3200" dirty="0" err="1" smtClean="0"/>
              <a:t>evidente…</a:t>
            </a:r>
            <a:endParaRPr lang="it-IT" sz="3200"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467544" y="548680"/>
            <a:ext cx="8064896" cy="6124754"/>
          </a:xfrm>
          <a:prstGeom prst="rect">
            <a:avLst/>
          </a:prstGeom>
          <a:noFill/>
        </p:spPr>
        <p:txBody>
          <a:bodyPr wrap="square" rtlCol="0">
            <a:spAutoFit/>
          </a:bodyPr>
          <a:lstStyle/>
          <a:p>
            <a:r>
              <a:rPr lang="it-IT" sz="1400" i="1" dirty="0" smtClean="0"/>
              <a:t>Il criterio della sofferenza è sufficiente?</a:t>
            </a:r>
            <a:endParaRPr lang="it-IT" sz="1400" b="1" dirty="0" smtClean="0"/>
          </a:p>
          <a:p>
            <a:r>
              <a:rPr lang="it-IT" sz="1400" dirty="0" smtClean="0"/>
              <a:t>Per </a:t>
            </a:r>
            <a:r>
              <a:rPr lang="it-IT" sz="1400" dirty="0" err="1" smtClean="0"/>
              <a:t>Bentham</a:t>
            </a:r>
            <a:r>
              <a:rPr lang="it-IT" sz="1400" dirty="0" smtClean="0"/>
              <a:t>, la sola questione morale che dobbiamo porci a proposito degli animali non è “‘Possono ragionare?’, né ‘Possono parlare?’, ma ‘Possono soffrire</a:t>
            </a:r>
            <a:r>
              <a:rPr lang="it-IT" sz="1400" dirty="0" smtClean="0"/>
              <a:t>?’”.</a:t>
            </a:r>
            <a:endParaRPr lang="it-IT" sz="1400" dirty="0" smtClean="0"/>
          </a:p>
          <a:p>
            <a:r>
              <a:rPr lang="it-IT" sz="1400" dirty="0" smtClean="0"/>
              <a:t>Ma si tratta davvero dell’unica domanda che dobbiamo porci?</a:t>
            </a:r>
          </a:p>
          <a:p>
            <a:r>
              <a:rPr lang="it-IT" sz="1400" dirty="0" smtClean="0"/>
              <a:t>Si può ritenere necessario il criterio della sofferenza. Ma mi sembra escluso che sia anche sufficiente per le seguenti tre ragioni.</a:t>
            </a:r>
          </a:p>
          <a:p>
            <a:r>
              <a:rPr lang="it-IT" sz="1400" dirty="0" smtClean="0"/>
              <a:t>1) Non permette di distinguere tra danno e pregiudizio.</a:t>
            </a:r>
          </a:p>
          <a:p>
            <a:r>
              <a:rPr lang="it-IT" sz="1400" dirty="0" smtClean="0"/>
              <a:t>2) Esclude qualsiasi discussione intorno alla liceità morale dell’abbattimento massiccio ma indolore degli animali (ammesso che un abbattimento industriale privo di sofferenze sia concepibile, ipotesi questa assai dubbia).</a:t>
            </a:r>
          </a:p>
          <a:p>
            <a:r>
              <a:rPr lang="it-IT" sz="1400" dirty="0" smtClean="0"/>
              <a:t>3) Non fa veramente i conti con la possibilità che una vita breve e mediocre sia preferibile rispetto all’assenza totale di vita.</a:t>
            </a:r>
          </a:p>
          <a:p>
            <a:r>
              <a:rPr lang="it-IT" sz="1400" i="1" dirty="0" smtClean="0"/>
              <a:t>Danni e pregiudizi</a:t>
            </a:r>
            <a:endParaRPr lang="it-IT" sz="1400" b="1" dirty="0" smtClean="0"/>
          </a:p>
          <a:p>
            <a:r>
              <a:rPr lang="it-IT" sz="1400" dirty="0" smtClean="0"/>
              <a:t>Il semplice fatto di causare una sofferenza fisica o di contribuire con il proprio comportamento a far pendere la bilancia dei piaceri e dei dolori dalla parte dei secondi non basta ancora a dimostrare che abbiamo commesso un’ingiustizia. Perché? Semplicemente perché gli attentati all’integrità altrui e la sofferenza che ne deriva non sono costitutivi di un </a:t>
            </a:r>
            <a:r>
              <a:rPr lang="it-IT" sz="1400" i="1" dirty="0" smtClean="0"/>
              <a:t>pregiudizio</a:t>
            </a:r>
            <a:endParaRPr lang="it-IT" sz="1400" dirty="0" smtClean="0"/>
          </a:p>
          <a:p>
            <a:r>
              <a:rPr lang="it-IT" sz="1400" dirty="0" smtClean="0"/>
              <a:t>I danni fisici spesso dovuti a sport violenti come la boxe thailandese o il rugby, o anche a interventi chirurgici cui abbiamo dato il nostro consenso, svoltisi secondo i protocolli medici consueti non sono considerati come torti o pregiudizi.</a:t>
            </a:r>
          </a:p>
          <a:p>
            <a:r>
              <a:rPr lang="it-IT" sz="1400" dirty="0" smtClean="0"/>
              <a:t>Il torto o il pregiudizio è un danno di cui si deve poter dire che è ingiusto per qualche motivo di una certa </a:t>
            </a:r>
            <a:r>
              <a:rPr lang="it-IT" sz="1400" dirty="0" smtClean="0"/>
              <a:t>importanza. </a:t>
            </a:r>
            <a:r>
              <a:rPr lang="it-IT" sz="1400" dirty="0" smtClean="0"/>
              <a:t>Sposandoci con qualcuno, per esempio, priviamo tutti gli altri pretendenti di questa possibilità, finendo sicuramente per arrecare loro un danno. Ma si può, per questo, parlare di “pregiudizio”? È difficile trovare qualcosa di ingiusto nel fatto di sposarsi con la persona prescelta.</a:t>
            </a:r>
          </a:p>
          <a:p>
            <a:r>
              <a:rPr lang="it-IT" sz="1400" dirty="0" smtClean="0"/>
              <a:t>D’altra parte, perché vi sia un “danno”, occorre che la condizione della persona che si suppone lo abbia subito sia </a:t>
            </a:r>
            <a:r>
              <a:rPr lang="it-IT" sz="1400" i="1" dirty="0" smtClean="0"/>
              <a:t>peggiore</a:t>
            </a:r>
            <a:r>
              <a:rPr lang="it-IT" sz="1400" dirty="0" smtClean="0"/>
              <a:t> di quello in cui si trovava prima. Una persona priva di una gamba che domandasse, in seguito ad un incidente, di essere risarcita per la gamba che già aveva perso prima dell’incidente non può essere presa sul serio.</a:t>
            </a:r>
            <a:endParaRPr lang="it-IT" sz="1400"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611560" y="1268760"/>
            <a:ext cx="7920880" cy="3046988"/>
          </a:xfrm>
          <a:prstGeom prst="rect">
            <a:avLst/>
          </a:prstGeom>
          <a:noFill/>
        </p:spPr>
        <p:txBody>
          <a:bodyPr wrap="square" rtlCol="0">
            <a:spAutoFit/>
          </a:bodyPr>
          <a:lstStyle/>
          <a:p>
            <a:pPr algn="ctr"/>
            <a:r>
              <a:rPr lang="it-IT" sz="3200" b="1" dirty="0" smtClean="0"/>
              <a:t>13. Hanno attaccato con dei tubicini un violinista alla tua schiena</a:t>
            </a:r>
          </a:p>
          <a:p>
            <a:endParaRPr lang="it-IT" sz="3200" b="1" dirty="0" smtClean="0"/>
          </a:p>
          <a:p>
            <a:pPr algn="just"/>
            <a:r>
              <a:rPr lang="it-IT" sz="3200" dirty="0" smtClean="0"/>
              <a:t>Accetteresti di restare nove mesi immobilizzato in un letto per salvare la vita di uno sconosciuto?</a:t>
            </a:r>
            <a:endParaRPr lang="it-IT" sz="3200"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28596" y="0"/>
            <a:ext cx="8429684" cy="7017306"/>
          </a:xfrm>
          <a:prstGeom prst="rect">
            <a:avLst/>
          </a:prstGeom>
          <a:noFill/>
        </p:spPr>
        <p:txBody>
          <a:bodyPr wrap="square" rtlCol="0">
            <a:spAutoFit/>
          </a:bodyPr>
          <a:lstStyle/>
          <a:p>
            <a:r>
              <a:rPr lang="it-IT" dirty="0" smtClean="0"/>
              <a:t>Una mattina ti svegli accanto ad uno sconosciuto nel letto. Ti accorgi che un reticolo di tubicini innestati sulle vostre schiene vi uniscono fra voi e che al loro interno scorrono dei liquidi. Mentre dormivi, la tua schiena è stata collegata via cavo a quella di uno sconosciuto!</a:t>
            </a:r>
          </a:p>
          <a:p>
            <a:r>
              <a:rPr lang="it-IT" dirty="0" smtClean="0"/>
              <a:t>Come? E perché?</a:t>
            </a:r>
          </a:p>
          <a:p>
            <a:r>
              <a:rPr lang="it-IT" dirty="0" smtClean="0"/>
              <a:t>In realtà, sono stati i membri di un’associazione di amici della musica ad organizzare tutto. Ti hanno anestetizzato, sequestrato e hanno convinto dei medici ad attaccarti con dei tubicini a questo sconosciuto, perché non hanno trovato di meglio per salvargli la vita. Bisogna dire che lo sconosciuto è un violinista assolutamente geniale, colpito da una malattia molto grave ai reni. </a:t>
            </a:r>
          </a:p>
          <a:p>
            <a:r>
              <a:rPr lang="it-IT" dirty="0" smtClean="0"/>
              <a:t>Soltanto tu avevi il sangue compatibile con il suo, con cui ripulirgli i reni: i tubicini servono proprio a questo.</a:t>
            </a:r>
          </a:p>
          <a:p>
            <a:r>
              <a:rPr lang="it-IT" dirty="0" smtClean="0"/>
              <a:t>Per rassicurarti, i medici ti dicono che ne avrai soltanto per nove mesi. Per farti capire l’importanza di questo protocollo sanitario, ti dicono anche che il violinista morirebbe immediatamente qualora venisse staccato da te.</a:t>
            </a:r>
          </a:p>
          <a:p>
            <a:r>
              <a:rPr lang="it-IT" dirty="0" smtClean="0"/>
              <a:t>Puoi, certo, comportarti come un buon Samaritano e sacrificare nove mesi della tua vita in favore del violinista a te sconosciuto, che inizialmente non avevi nemmeno deciso di salvare.</a:t>
            </a:r>
          </a:p>
          <a:p>
            <a:r>
              <a:rPr lang="it-IT" dirty="0" smtClean="0"/>
              <a:t>Se invece pretendi che ti scolleghino, saresti mostruosamente immorale? Non si tratterebbe di legittima difesa, perfettamente accettabile dal punto di vista morale, nei confronti di un intruso che ti terrebbe immobilizzato per nove mesi?</a:t>
            </a:r>
          </a:p>
          <a:p>
            <a:r>
              <a:rPr lang="it-IT" dirty="0" smtClean="0"/>
              <a:t>Se rispondi di sì a quest’ultima domanda, sarà necessario rispondere di sì anche alla domanda sull’esistenza o meno di un diritto morale ad interrompere una gravidanza indesiderata, in quanto si tratta di casi simili che devono essere affrontati in modi simili.</a:t>
            </a:r>
          </a:p>
          <a:p>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28596" y="1071546"/>
            <a:ext cx="8429684" cy="3139321"/>
          </a:xfrm>
          <a:prstGeom prst="rect">
            <a:avLst/>
          </a:prstGeom>
          <a:noFill/>
        </p:spPr>
        <p:txBody>
          <a:bodyPr wrap="square" rtlCol="0">
            <a:spAutoFit/>
          </a:bodyPr>
          <a:lstStyle/>
          <a:p>
            <a:r>
              <a:rPr lang="it-IT" dirty="0" smtClean="0"/>
              <a:t>L’esperimento mentale del violinista attaccato alla schiena ha fatto molto discutere i filosofi, il che non è certo una cosa negativa. Non tutti, però, sono concordi nel ritenere che questo esperimento consenta di assumere delle posizioni radicali in materia di difesa dell’aborto.</a:t>
            </a:r>
          </a:p>
          <a:p>
            <a:r>
              <a:rPr lang="it-IT" dirty="0" smtClean="0"/>
              <a:t>In realtà, tutto ruota attorno alla seguente questione: la volontà di scollegarti da un malato cui sei attaccato per la schiena e quella di porre fine ad una gravidanza indesiderata sono sufficientemente simili, per sentirci intellettualmente costretti a trattarle nello stesso modo?</a:t>
            </a:r>
          </a:p>
          <a:p>
            <a:endParaRPr lang="it-IT" dirty="0" smtClean="0"/>
          </a:p>
          <a:p>
            <a:r>
              <a:rPr lang="it-IT" dirty="0" smtClean="0"/>
              <a:t>Per molti filosofi, è </a:t>
            </a:r>
            <a:r>
              <a:rPr lang="it-IT" u="sng" dirty="0" smtClean="0"/>
              <a:t>difficile considerare il feto come un intruso</a:t>
            </a:r>
            <a:r>
              <a:rPr lang="it-IT" dirty="0" smtClean="0"/>
              <a:t>, tranne nel caso in cui la gravidanza indesiderata sia dovuta a </a:t>
            </a:r>
            <a:r>
              <a:rPr lang="it-IT" u="sng" dirty="0" smtClean="0"/>
              <a:t>stupro</a:t>
            </a:r>
            <a:r>
              <a:rPr lang="it-IT" dirty="0" smtClean="0"/>
              <a:t>.</a:t>
            </a:r>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28596" y="214290"/>
            <a:ext cx="8429684" cy="2031325"/>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it-IT" dirty="0" smtClean="0"/>
              <a:t>L</a:t>
            </a:r>
            <a:r>
              <a:rPr lang="it-IT" dirty="0" smtClean="0"/>
              <a:t>egge </a:t>
            </a:r>
            <a:r>
              <a:rPr lang="it-IT" dirty="0" smtClean="0"/>
              <a:t>italiana sull’interruzione volontaria di gravidanza (IVG) del 22 maggio 1978, n.194 (generalmente citata come "la 194</a:t>
            </a:r>
            <a:r>
              <a:rPr lang="it-IT" dirty="0" smtClean="0"/>
              <a:t>"). </a:t>
            </a:r>
          </a:p>
          <a:p>
            <a:r>
              <a:rPr lang="it-IT" dirty="0" smtClean="0"/>
              <a:t/>
            </a:r>
            <a:br>
              <a:rPr lang="it-IT" dirty="0" smtClean="0"/>
            </a:br>
            <a:r>
              <a:rPr lang="it-IT" dirty="0" smtClean="0"/>
              <a:t>L</a:t>
            </a:r>
            <a:r>
              <a:rPr lang="it-IT" dirty="0" smtClean="0"/>
              <a:t>a </a:t>
            </a:r>
            <a:r>
              <a:rPr lang="it-IT" dirty="0" smtClean="0"/>
              <a:t>legge consente alla donna, nei casi previsti dalla legge, di poter ricorrere alla IVG in una struttura pubblica (ospedale o poliambulatorio convenzionato con la Regione di appartenenza), nei primi 90 giorni di gestazione; tra il quarto e quinto mese è possibile ricorrere alla IVG solo per motivi di natura terapeutica.</a:t>
            </a:r>
            <a:endParaRPr lang="it-IT" dirty="0"/>
          </a:p>
        </p:txBody>
      </p:sp>
      <p:sp>
        <p:nvSpPr>
          <p:cNvPr id="4" name="Rettangolo 3"/>
          <p:cNvSpPr/>
          <p:nvPr/>
        </p:nvSpPr>
        <p:spPr>
          <a:xfrm>
            <a:off x="1000100" y="4286256"/>
            <a:ext cx="6858048" cy="1477328"/>
          </a:xfrm>
          <a:prstGeom prst="rect">
            <a:avLst/>
          </a:prstGeom>
        </p:spPr>
        <p:txBody>
          <a:bodyPr wrap="square">
            <a:spAutoFit/>
          </a:bodyPr>
          <a:lstStyle/>
          <a:p>
            <a:r>
              <a:rPr lang="it-IT" dirty="0" smtClean="0"/>
              <a:t>I </a:t>
            </a:r>
            <a:r>
              <a:rPr lang="it-IT" dirty="0" smtClean="0"/>
              <a:t>FAVOREVOLI </a:t>
            </a:r>
            <a:r>
              <a:rPr lang="it-IT" dirty="0" smtClean="0"/>
              <a:t>sostengono che il feto, nei primi 90 giorni dalla fecondazione, non possieda ancora le proprietà fisiche e psicologiche </a:t>
            </a:r>
            <a:r>
              <a:rPr lang="it-IT" dirty="0" smtClean="0"/>
              <a:t>(</a:t>
            </a:r>
            <a:r>
              <a:rPr lang="it-IT" dirty="0" smtClean="0"/>
              <a:t>formazione del sistema nervoso (che permette di provare dolore), la ragione, l'intelletto, la </a:t>
            </a:r>
            <a:r>
              <a:rPr lang="it-IT" dirty="0" smtClean="0"/>
              <a:t>consapevolezza) necessarie </a:t>
            </a:r>
            <a:r>
              <a:rPr lang="it-IT" dirty="0" smtClean="0"/>
              <a:t>per essere considerato una persona</a:t>
            </a:r>
            <a:r>
              <a:rPr lang="it-IT" dirty="0" smtClean="0"/>
              <a:t>.</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57158" y="4071942"/>
            <a:ext cx="4572000" cy="1754326"/>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r>
              <a:rPr lang="it-IT" dirty="0" smtClean="0"/>
              <a:t>D</a:t>
            </a:r>
            <a:r>
              <a:rPr lang="it-IT" dirty="0" smtClean="0"/>
              <a:t>iritto </a:t>
            </a:r>
            <a:r>
              <a:rPr lang="it-IT" dirty="0" smtClean="0"/>
              <a:t>o meno dei medici e degli operatori medico-sanitari di optare per l'obiezione di </a:t>
            </a:r>
            <a:r>
              <a:rPr lang="it-IT" dirty="0" smtClean="0"/>
              <a:t>coscienza, con </a:t>
            </a:r>
            <a:r>
              <a:rPr lang="it-IT" dirty="0" smtClean="0"/>
              <a:t>il pericolo di aumentare il fenomeno dell'aborto clandestino tramite interventi eccessivamente </a:t>
            </a:r>
            <a:r>
              <a:rPr lang="it-IT" dirty="0" smtClean="0"/>
              <a:t>repressivi?</a:t>
            </a:r>
            <a:endParaRPr lang="it-IT" dirty="0" smtClean="0"/>
          </a:p>
          <a:p>
            <a:endParaRPr lang="it-IT" dirty="0"/>
          </a:p>
        </p:txBody>
      </p:sp>
      <p:sp>
        <p:nvSpPr>
          <p:cNvPr id="3" name="Rettangolo 2"/>
          <p:cNvSpPr/>
          <p:nvPr/>
        </p:nvSpPr>
        <p:spPr>
          <a:xfrm>
            <a:off x="2571736" y="500042"/>
            <a:ext cx="6215090" cy="313932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it-IT" b="1" dirty="0" smtClean="0"/>
              <a:t>Rispetto della libertà di scelta oppure salvaguardia dell’embrione?</a:t>
            </a:r>
            <a:endParaRPr lang="it-IT" dirty="0" smtClean="0"/>
          </a:p>
          <a:p>
            <a:r>
              <a:rPr lang="it-IT" dirty="0" smtClean="0"/>
              <a:t>Il secondo argomento riguarda l'aspetto giuridico. Se, nella gestazione della gravidanza, è da considerare di primaria importanza la salute della donna e il rispetto del suo libero arbitrio o, piuttosto, la salvaguardia dell'embrione.</a:t>
            </a:r>
            <a:br>
              <a:rPr lang="it-IT" dirty="0" smtClean="0"/>
            </a:br>
            <a:r>
              <a:rPr lang="it-IT" dirty="0" smtClean="0"/>
              <a:t>A tal proposito, nella </a:t>
            </a:r>
            <a:r>
              <a:rPr lang="it-IT" dirty="0" smtClean="0">
                <a:hlinkClick r:id="rId2"/>
              </a:rPr>
              <a:t>sentenza 27/1975</a:t>
            </a:r>
            <a:r>
              <a:rPr lang="it-IT" dirty="0" smtClean="0"/>
              <a:t> della Corte Costituzionale si legge: </a:t>
            </a:r>
            <a:r>
              <a:rPr lang="it-IT" i="1" dirty="0" smtClean="0"/>
              <a:t>“non esiste equivalenza fra il diritto non solo alla vita ma anche alla salute proprio di chi è già persona, come la madre, e la salvaguardia dell'embrione che persona deve ancora diventare”.</a:t>
            </a:r>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00100" y="1071546"/>
            <a:ext cx="7358114" cy="1384995"/>
          </a:xfrm>
          <a:prstGeom prst="rect">
            <a:avLst/>
          </a:prstGeom>
          <a:noFill/>
        </p:spPr>
        <p:txBody>
          <a:bodyPr wrap="square" rtlCol="0">
            <a:spAutoFit/>
          </a:bodyPr>
          <a:lstStyle/>
          <a:p>
            <a:pPr algn="ctr"/>
            <a:r>
              <a:rPr lang="it-IT" sz="2800" b="1" dirty="0" smtClean="0"/>
              <a:t>Che valore ha l’argomentazione secondo cui non bisogna giocare a essere Dio o andare troppo contro natura?</a:t>
            </a:r>
            <a:endParaRPr lang="it-IT" sz="28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282" y="428604"/>
            <a:ext cx="8429684" cy="6186309"/>
          </a:xfrm>
          <a:prstGeom prst="rect">
            <a:avLst/>
          </a:prstGeom>
          <a:noFill/>
        </p:spPr>
        <p:txBody>
          <a:bodyPr wrap="square" rtlCol="0">
            <a:spAutoFit/>
          </a:bodyPr>
          <a:lstStyle/>
          <a:p>
            <a:r>
              <a:rPr lang="it-IT" i="1" dirty="0" smtClean="0"/>
              <a:t>Scenario 1: </a:t>
            </a:r>
            <a:r>
              <a:rPr lang="it-IT" i="1" dirty="0" err="1" smtClean="0"/>
              <a:t>Post-umano</a:t>
            </a:r>
            <a:endParaRPr lang="it-IT" dirty="0" smtClean="0"/>
          </a:p>
          <a:p>
            <a:r>
              <a:rPr lang="it-IT" dirty="0" smtClean="0"/>
              <a:t>Se i progressi della genetica permettessero di migliorare in modo considerevole le nostre potenzialità muscolari, percettive, affettive o cognitive, la nostra statura ed altri elementi riguardanti il nostro aspetto esteriore, gli attuali criteri che impieghiamo per stabilire la nostra appartenenza alla specie umana verrebbero per forza modificati.</a:t>
            </a:r>
          </a:p>
          <a:p>
            <a:r>
              <a:rPr lang="it-IT" dirty="0" smtClean="0"/>
              <a:t>Se diventasse possibile indurre chimicamente o meccanicamente a livello cerebrale qualsiasi tipo di credenza, di desiderio, di sensazione, le tecniche di controllo e di manipolazione delle menti potrebbero spingersi molto lontano: le nozioni stesse di esperienza personale e di libero arbitrio potrebbero scomparire.</a:t>
            </a:r>
          </a:p>
          <a:p>
            <a:r>
              <a:rPr lang="it-IT" dirty="0" smtClean="0"/>
              <a:t>Se i trapianti di organi naturali o artificiali non ponessero più alcun problema tecnico, le nostre idee sul carattere sacro, indivisibile, indisponibile del corpo umano e della sua stretta </a:t>
            </a:r>
            <a:r>
              <a:rPr lang="it-IT" dirty="0" smtClean="0"/>
              <a:t>relazione </a:t>
            </a:r>
            <a:r>
              <a:rPr lang="it-IT" dirty="0" smtClean="0"/>
              <a:t>con la nostra identità personale finirebbero per cambiare.</a:t>
            </a:r>
          </a:p>
          <a:p>
            <a:r>
              <a:rPr lang="it-IT" dirty="0" smtClean="0"/>
              <a:t>Se diventasse possibile per l’uomo clonare se stesso, saremmo probabilmente costretti a rinunciare all’idea che la nostra identità dipenda </a:t>
            </a:r>
            <a:r>
              <a:rPr lang="it-IT" dirty="0" err="1" smtClean="0"/>
              <a:t>costitutivamente</a:t>
            </a:r>
            <a:r>
              <a:rPr lang="it-IT" dirty="0" smtClean="0"/>
              <a:t> dal fatto di avere un avvenire personale di cui ignoriamo quasi tutto.</a:t>
            </a:r>
          </a:p>
          <a:p>
            <a:r>
              <a:rPr lang="it-IT" dirty="0" smtClean="0"/>
              <a:t>Se fosse possibile conoscere e controllare meglio il processo di invecchiamento, se vivessimo molto più a lungo in buona salute, le nostre idee su che cos’è una vita “sbagliata” o “riuscita” non potrebbero essere più le stesse.</a:t>
            </a:r>
          </a:p>
          <a:p>
            <a:r>
              <a:rPr lang="it-IT" dirty="0" smtClean="0"/>
              <a:t>Se diventasse possibile creare degli esseri transumani, post-umani, sub-umani, cyborg o chimere, le nostre idee sui confini della comunità morale, comprendente gli esseri che abbiamo scelto di non trattare alla stregua di cose, adatte solo ad essere sfruttate e consumate, andrebbero incontro a profonde trasformazioni.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85720" y="1214422"/>
            <a:ext cx="8429684" cy="2585323"/>
          </a:xfrm>
          <a:prstGeom prst="rect">
            <a:avLst/>
          </a:prstGeom>
          <a:noFill/>
        </p:spPr>
        <p:txBody>
          <a:bodyPr wrap="square" rtlCol="0">
            <a:spAutoFit/>
          </a:bodyPr>
          <a:lstStyle/>
          <a:p>
            <a:r>
              <a:rPr lang="it-IT" dirty="0" smtClean="0"/>
              <a:t>Sarebbe assurdo negare che tutte queste scoperte e queste tecniche, qualora diventassero facilmente applicabili e accessibili, non influirebbero sui nostri modi di vivere.</a:t>
            </a:r>
          </a:p>
          <a:p>
            <a:endParaRPr lang="it-IT" dirty="0" smtClean="0"/>
          </a:p>
          <a:p>
            <a:r>
              <a:rPr lang="it-IT" dirty="0" smtClean="0"/>
              <a:t>Siamo ancora molto lontani dal comprendere tutte le implicazioni che scaturiscono dall’applicazione delle tecnologie </a:t>
            </a:r>
            <a:r>
              <a:rPr lang="it-IT" dirty="0" err="1" smtClean="0"/>
              <a:t>biomediche</a:t>
            </a:r>
            <a:r>
              <a:rPr lang="it-IT" dirty="0" smtClean="0"/>
              <a:t>.</a:t>
            </a:r>
          </a:p>
          <a:p>
            <a:endParaRPr lang="it-IT" dirty="0" smtClean="0"/>
          </a:p>
          <a:p>
            <a:r>
              <a:rPr lang="it-IT" dirty="0" smtClean="0"/>
              <a:t>Possiamo prendere in considerazione la possibilità che esse rendano obsolete alcune nostre idee preconcette sulla natura umana e </a:t>
            </a:r>
            <a:r>
              <a:rPr lang="it-IT" i="1" dirty="0" smtClean="0"/>
              <a:t>modifichino il nostro concetto di bene</a:t>
            </a:r>
            <a:endParaRPr lang="it-IT"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85720" y="428604"/>
            <a:ext cx="8429684" cy="5909310"/>
          </a:xfrm>
          <a:prstGeom prst="rect">
            <a:avLst/>
          </a:prstGeom>
          <a:noFill/>
        </p:spPr>
        <p:txBody>
          <a:bodyPr wrap="square" rtlCol="0">
            <a:spAutoFit/>
          </a:bodyPr>
          <a:lstStyle/>
          <a:p>
            <a:r>
              <a:rPr lang="it-IT" dirty="0" smtClean="0"/>
              <a:t>Che valore ha l’argomentazione secondo cui non bisogna “andare troppo avanti contro la natura”?</a:t>
            </a:r>
          </a:p>
          <a:p>
            <a:r>
              <a:rPr lang="it-IT" dirty="0" smtClean="0"/>
              <a:t>Come tutte le nozioni molto generali, anche quella di “natura” ha molti significati. Per John Stuart </a:t>
            </a:r>
            <a:r>
              <a:rPr lang="it-IT" dirty="0" err="1" smtClean="0"/>
              <a:t>Mill</a:t>
            </a:r>
            <a:r>
              <a:rPr lang="it-IT" dirty="0" smtClean="0"/>
              <a:t>, ne ha due principali.</a:t>
            </a:r>
          </a:p>
          <a:p>
            <a:r>
              <a:rPr lang="it-IT" dirty="0" smtClean="0"/>
              <a:t>1) </a:t>
            </a:r>
            <a:r>
              <a:rPr lang="it-IT" b="1" dirty="0" smtClean="0"/>
              <a:t>O “natura” significa tutto ciò che esiste e tutto ciò che potrebbe esistere secondo le leggi fisiche </a:t>
            </a:r>
            <a:r>
              <a:rPr lang="it-IT" dirty="0" smtClean="0"/>
              <a:t>(escludendo quindi i miracoli, ma non gli OGM).</a:t>
            </a:r>
          </a:p>
          <a:p>
            <a:r>
              <a:rPr lang="it-IT" dirty="0" smtClean="0"/>
              <a:t>2) </a:t>
            </a:r>
            <a:r>
              <a:rPr lang="it-IT" b="1" dirty="0" smtClean="0"/>
              <a:t>O “natura” significa il mondo quale sarebbe senza l’intervento dell’uomo </a:t>
            </a:r>
            <a:r>
              <a:rPr lang="it-IT" dirty="0" smtClean="0"/>
              <a:t>(il che escluderebbe direttamente o indirettamente tutto ciò che esiste sul pianeta).</a:t>
            </a:r>
          </a:p>
          <a:p>
            <a:endParaRPr lang="it-IT" dirty="0" smtClean="0"/>
          </a:p>
          <a:p>
            <a:r>
              <a:rPr lang="it-IT" dirty="0" smtClean="0"/>
              <a:t>Nel primo senso, l’idea che l’uomo </a:t>
            </a:r>
            <a:r>
              <a:rPr lang="it-IT" i="1" dirty="0" smtClean="0"/>
              <a:t>deve</a:t>
            </a:r>
            <a:r>
              <a:rPr lang="it-IT" dirty="0" smtClean="0"/>
              <a:t> seguire la natura è assurda, poiché l’uomo non può fare altro che seguirla. Tutto ciò che vive o prova dipende dalle leggi della natura. Tutto ciò che fa, che produce riposa sulle leggi della natura (anche gli OGM).</a:t>
            </a:r>
          </a:p>
          <a:p>
            <a:endParaRPr lang="it-IT" dirty="0" smtClean="0"/>
          </a:p>
          <a:p>
            <a:r>
              <a:rPr lang="it-IT" dirty="0" smtClean="0"/>
              <a:t>Nel secondo senso, l’idea che l’uomo </a:t>
            </a:r>
            <a:r>
              <a:rPr lang="it-IT" i="1" dirty="0" smtClean="0"/>
              <a:t>deve</a:t>
            </a:r>
            <a:r>
              <a:rPr lang="it-IT" dirty="0" smtClean="0"/>
              <a:t> seguire la natura è irrazionale e immorale.</a:t>
            </a:r>
          </a:p>
          <a:p>
            <a:r>
              <a:rPr lang="it-IT" i="1" dirty="0" smtClean="0"/>
              <a:t>Irrazionale </a:t>
            </a:r>
            <a:r>
              <a:rPr lang="it-IT" dirty="0" smtClean="0"/>
              <a:t>Ogni azione dell’uomo altera il corso della natura, ogni azione utile la migliora. Non fare nulla “contro la natura” significherebbe non fare nulla in assoluto! Sempre restando nell’ambito del secondo senso si potrebbe intendere anche che si debba “prendere la natura come modello”: questo equivarrebbe a impedire qualsiasi innovazione tecnica, compreso il filo per tagliare il burro.</a:t>
            </a:r>
          </a:p>
          <a:p>
            <a:r>
              <a:rPr lang="it-IT" i="1" dirty="0" smtClean="0"/>
              <a:t>Immorale </a:t>
            </a:r>
            <a:r>
              <a:rPr lang="it-IT" dirty="0" smtClean="0"/>
              <a:t>Se l’uomo facesse tutto ciò che fa la natura, lo troveremmo assolutamente mostruoso.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412776"/>
            <a:ext cx="7344816" cy="2062103"/>
          </a:xfrm>
          <a:prstGeom prst="rect">
            <a:avLst/>
          </a:prstGeom>
          <a:noFill/>
        </p:spPr>
        <p:txBody>
          <a:bodyPr wrap="square" rtlCol="0">
            <a:spAutoFit/>
          </a:bodyPr>
          <a:lstStyle/>
          <a:p>
            <a:pPr algn="ctr"/>
            <a:r>
              <a:rPr lang="it-IT" sz="3200" b="1" dirty="0" smtClean="0"/>
              <a:t>Il bambino che annega nello stagno</a:t>
            </a:r>
          </a:p>
          <a:p>
            <a:endParaRPr lang="it-IT" sz="3200" dirty="0" smtClean="0"/>
          </a:p>
          <a:p>
            <a:pPr algn="just"/>
            <a:r>
              <a:rPr lang="it-IT" sz="3200" dirty="0" smtClean="0"/>
              <a:t>Che cosa faresti per salvare la vita di un bambino?</a:t>
            </a:r>
            <a:endParaRPr lang="it-IT" sz="32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42976" y="714356"/>
            <a:ext cx="7572428" cy="2246769"/>
          </a:xfrm>
          <a:prstGeom prst="rect">
            <a:avLst/>
          </a:prstGeom>
          <a:noFill/>
        </p:spPr>
        <p:txBody>
          <a:bodyPr wrap="square" rtlCol="0">
            <a:spAutoFit/>
          </a:bodyPr>
          <a:lstStyle/>
          <a:p>
            <a:r>
              <a:rPr lang="it-IT" sz="2800" b="1" dirty="0" smtClean="0"/>
              <a:t>Anche se un computer potentissimo predicesse, alcuni anni prima e con precisione assoluta, ciò che faremo in futuro, noi lo faremmo comunque liberamente?</a:t>
            </a:r>
          </a:p>
          <a:p>
            <a:endParaRPr lang="it-IT" sz="2800"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85720" y="714356"/>
            <a:ext cx="8429684" cy="4093428"/>
          </a:xfrm>
          <a:prstGeom prst="rect">
            <a:avLst/>
          </a:prstGeom>
          <a:noFill/>
        </p:spPr>
        <p:txBody>
          <a:bodyPr wrap="square" rtlCol="0">
            <a:spAutoFit/>
          </a:bodyPr>
          <a:lstStyle/>
          <a:p>
            <a:pPr algn="just"/>
            <a:r>
              <a:rPr lang="it-IT" sz="2000" dirty="0" smtClean="0"/>
              <a:t>Immagina, di qui a cent’anni, che arriviamo a conoscere tutte le leggi della natura e riusciamo a costruire un supercomputer in grado di dedurre, partendo da queste leggi e dallo stato presente, tutto ciò che accadrà.</a:t>
            </a:r>
          </a:p>
          <a:p>
            <a:pPr algn="just"/>
            <a:r>
              <a:rPr lang="it-IT" sz="2000" dirty="0" smtClean="0"/>
              <a:t>Supponi che questo supercomputer arrivi a conoscere lo stato del mondo nei suoi minimi dettagli il 25 marzo 2150, venti anni prima della nascita di Charlie. Dallo stato di cose presenti, seguendo le leggi di natura, il supercomputer deduce che Charlie commetterà una rapina alla BNP (che esisterà ancora, naturalmente) all’angolo della strada, il 26 gennaio 2195 alle 18.</a:t>
            </a:r>
          </a:p>
          <a:p>
            <a:pPr algn="just"/>
            <a:r>
              <a:rPr lang="it-IT" sz="2000" dirty="0" smtClean="0"/>
              <a:t>La predizione è corretta, ovviamente, e Charlie commette la rapina il 26 gennaio 2195 alle 18.</a:t>
            </a:r>
          </a:p>
          <a:p>
            <a:pPr algn="just"/>
            <a:endParaRPr lang="it-IT" sz="2000" dirty="0" smtClean="0"/>
          </a:p>
          <a:p>
            <a:pPr algn="just"/>
            <a:endParaRPr lang="it-IT" sz="2000" dirty="0" smtClean="0"/>
          </a:p>
          <a:p>
            <a:pPr algn="just"/>
            <a:r>
              <a:rPr lang="it-IT" sz="2000" dirty="0" smtClean="0"/>
              <a:t>Pensi che Charlie, mentre sta commettendo la rapina, agisca liberamente?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42910" y="489030"/>
            <a:ext cx="814393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4775"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000000"/>
                </a:solidFill>
                <a:effectLst/>
                <a:latin typeface="+mj-lt"/>
                <a:ea typeface="Times New Roman" pitchFamily="18" charset="0"/>
                <a:cs typeface="Arial" pitchFamily="34" charset="0"/>
              </a:rPr>
              <a:t>I filosofi di professione si chiedono da molto tempo, senza aver fatto molti progressi, se sia possibile conciliare due aspetti: da una parte, la nostra consapevolezza che i comportamenti degli esseri umani sono soggetti – come tutto ciò che appartiene alla natura – a forze che sfuggono al loro controllo; dall’altra, la nostra tendenza a considerare gli esseri umani liberi e responsabili delle loro azioni.</a:t>
            </a:r>
            <a:endParaRPr kumimoji="0" lang="it-IT" sz="2000" b="0" i="0" u="none" strike="noStrike" cap="none" normalizeH="0" baseline="0" dirty="0" smtClean="0">
              <a:ln>
                <a:noFill/>
              </a:ln>
              <a:solidFill>
                <a:schemeClr val="tx1"/>
              </a:solidFill>
              <a:effectLst/>
              <a:latin typeface="+mj-lt"/>
              <a:cs typeface="Arial" pitchFamily="34" charset="0"/>
            </a:endParaRPr>
          </a:p>
          <a:p>
            <a:pPr marL="0" marR="0" lvl="0" indent="104775"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000000"/>
                </a:solidFill>
                <a:effectLst/>
                <a:latin typeface="+mj-lt"/>
                <a:ea typeface="Times New Roman" pitchFamily="18" charset="0"/>
                <a:cs typeface="Arial" pitchFamily="34" charset="0"/>
              </a:rPr>
              <a:t>Come facciamo a rendere compatibili queste idee e questi modi di vedere piuttosto contraddittori?</a:t>
            </a:r>
          </a:p>
          <a:p>
            <a:pPr marL="0" marR="0" lvl="0" indent="104775" algn="l" defTabSz="914400" rtl="0" eaLnBrk="0"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rgbClr val="000000"/>
              </a:solidFill>
              <a:effectLst/>
              <a:latin typeface="+mj-lt"/>
              <a:ea typeface="Calibri" pitchFamily="34" charset="0"/>
              <a:cs typeface="Times New Roman" pitchFamily="18" charset="0"/>
            </a:endParaRPr>
          </a:p>
          <a:p>
            <a:pPr marL="0" marR="0" lvl="0" indent="104775"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000000"/>
                </a:solidFill>
                <a:effectLst/>
                <a:latin typeface="+mj-lt"/>
                <a:ea typeface="Calibri" pitchFamily="34" charset="0"/>
                <a:cs typeface="Times New Roman" pitchFamily="18" charset="0"/>
              </a:rPr>
              <a:t>Essi hanno proposto differenti soluzioni a questo conflitto. Una delle più discusse proviene da </a:t>
            </a:r>
            <a:r>
              <a:rPr kumimoji="0" lang="it-IT" sz="2000" b="1" i="0" u="none" strike="noStrike" cap="none" normalizeH="0" baseline="0" dirty="0" smtClean="0">
                <a:ln>
                  <a:noFill/>
                </a:ln>
                <a:solidFill>
                  <a:srgbClr val="000000"/>
                </a:solidFill>
                <a:effectLst/>
                <a:latin typeface="+mj-lt"/>
                <a:ea typeface="Calibri" pitchFamily="34" charset="0"/>
                <a:cs typeface="Times New Roman" pitchFamily="18" charset="0"/>
              </a:rPr>
              <a:t>Hobbes</a:t>
            </a:r>
            <a:r>
              <a:rPr kumimoji="0" lang="it-IT" sz="2000" b="0" i="0" u="none" strike="noStrike" cap="none" normalizeH="0" baseline="0" dirty="0" smtClean="0">
                <a:ln>
                  <a:noFill/>
                </a:ln>
                <a:solidFill>
                  <a:srgbClr val="000000"/>
                </a:solidFill>
                <a:effectLst/>
                <a:latin typeface="+mj-lt"/>
                <a:ea typeface="Calibri" pitchFamily="34" charset="0"/>
                <a:cs typeface="Times New Roman" pitchFamily="18" charset="0"/>
              </a:rPr>
              <a:t>. Essa consiste nel far </a:t>
            </a:r>
            <a:r>
              <a:rPr kumimoji="0" lang="it-IT" sz="2000" b="1" i="0" u="none" strike="noStrike" cap="none" normalizeH="0" baseline="0" dirty="0" smtClean="0">
                <a:ln>
                  <a:noFill/>
                </a:ln>
                <a:solidFill>
                  <a:srgbClr val="000000"/>
                </a:solidFill>
                <a:effectLst/>
                <a:latin typeface="+mj-lt"/>
                <a:ea typeface="Calibri" pitchFamily="34" charset="0"/>
                <a:cs typeface="Times New Roman" pitchFamily="18" charset="0"/>
              </a:rPr>
              <a:t>notare che un’azione libera non è un’azione folle, arbitraria, priva di ragioni, ma un’azione causata o determinata da nostre motivazioni interne, e cioè un’azione volontaria. In realtà, “libero” non sarebbe il contrario di “causato” o di “determinato”, ma soltanto di “non volontario”, “costretto”</a:t>
            </a:r>
            <a:r>
              <a:rPr kumimoji="0" lang="it-IT" sz="2000" b="0" i="0" u="none" strike="noStrike" cap="none" normalizeH="0" baseline="0" dirty="0" smtClean="0">
                <a:ln>
                  <a:noFill/>
                </a:ln>
                <a:solidFill>
                  <a:srgbClr val="000000"/>
                </a:solidFill>
                <a:effectLst/>
                <a:latin typeface="+mj-lt"/>
                <a:ea typeface="Calibri" pitchFamily="34" charset="0"/>
                <a:cs typeface="Times New Roman" pitchFamily="18" charset="0"/>
              </a:rPr>
              <a:t>, “imposto con la minaccia o con la forza”. In questo senso volontaristico, dunque, libertà e determinismo sarebbero compatibili</a:t>
            </a:r>
            <a:r>
              <a:rPr kumimoji="0" lang="it-IT" sz="2000" b="0" i="0" u="none" strike="noStrike" cap="none" normalizeH="0" baseline="0" dirty="0" smtClean="0">
                <a:ln>
                  <a:noFill/>
                </a:ln>
                <a:solidFill>
                  <a:schemeClr val="tx1"/>
                </a:solidFill>
                <a:effectLst/>
                <a:latin typeface="+mj-lt"/>
                <a:cs typeface="Arial" pitchFamily="34" charset="0"/>
              </a:rP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42910" y="1285860"/>
            <a:ext cx="814393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it-IT" sz="3200" b="1" dirty="0" smtClean="0"/>
          </a:p>
          <a:p>
            <a:r>
              <a:rPr lang="it-IT" sz="3200" b="1" dirty="0" smtClean="0"/>
              <a:t>È più difficile essere un mostro o un santo?</a:t>
            </a:r>
            <a:endParaRPr lang="it-IT" sz="3200"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42910" y="27368"/>
            <a:ext cx="8143932"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it-IT" sz="2000" b="1" dirty="0" smtClean="0"/>
          </a:p>
          <a:p>
            <a:r>
              <a:rPr lang="it-IT" sz="2000" i="1" dirty="0" smtClean="0"/>
              <a:t>Prestare aiuto</a:t>
            </a:r>
            <a:endParaRPr lang="it-IT" sz="2000" b="1" dirty="0" smtClean="0"/>
          </a:p>
          <a:p>
            <a:r>
              <a:rPr lang="it-IT" sz="2000" dirty="0" smtClean="0"/>
              <a:t>X fa una telefonata da una cabina telefonica dentro ad un centro commerciale pieno di gente. Proprio mentre X esce dalla cabina, un passante fa cadere ai suoi piedi una cartella di documenti che si disperdono di qua e di là. Il passante cerca di raccoglierli il più in fretta possibile. X correrà ad aiutarlo prima che la gente li calpesti</a:t>
            </a:r>
            <a:r>
              <a:rPr lang="it-IT" sz="2000" dirty="0" smtClean="0"/>
              <a:t>?</a:t>
            </a:r>
          </a:p>
          <a:p>
            <a:endParaRPr lang="it-IT" sz="2000" dirty="0" smtClean="0"/>
          </a:p>
          <a:p>
            <a:r>
              <a:rPr lang="it-IT" sz="2000" dirty="0" smtClean="0"/>
              <a:t>Tu </a:t>
            </a:r>
            <a:r>
              <a:rPr lang="it-IT" sz="2000" dirty="0" smtClean="0"/>
              <a:t>ti aspetti che proprio in circostanze del genere si riveli la personalità autentica degli individui. Pensi dunque che sarebbe sufficiente conoscere la “personalità” o il “carattere” di X per sapere come si comporterà.</a:t>
            </a:r>
          </a:p>
          <a:p>
            <a:r>
              <a:rPr lang="it-IT" sz="2000" dirty="0" smtClean="0"/>
              <a:t>Se X è generoso o compassionevole, aiuterà il passante.</a:t>
            </a:r>
          </a:p>
          <a:p>
            <a:r>
              <a:rPr lang="it-IT" sz="2000" dirty="0" smtClean="0"/>
              <a:t>Se X è meschino o egoista, non lo farà.</a:t>
            </a:r>
          </a:p>
          <a:p>
            <a:r>
              <a:rPr lang="it-IT" sz="2000" dirty="0" smtClean="0"/>
              <a:t>In ogni caso, queste sono le previsioni che dovrai fare se credi nelle personalità o nei caratteri (come del resto faremo nell’analisi che segue).</a:t>
            </a:r>
          </a:p>
          <a:p>
            <a:r>
              <a:rPr lang="it-IT" sz="2000" dirty="0" smtClean="0"/>
              <a:t>Il problema è che, in questo genere di situazioni, il carattere non è così determinante come si potrebbe supporre.</a:t>
            </a:r>
          </a:p>
          <a:p>
            <a:r>
              <a:rPr lang="it-IT" sz="2000" dirty="0" smtClean="0"/>
              <a:t>Ciò è almeno quello che ci rivela un gran numero di esperimenti sui </a:t>
            </a:r>
            <a:r>
              <a:rPr lang="it-IT" sz="2000" i="1" dirty="0" smtClean="0"/>
              <a:t>comportamenti di aiuto</a:t>
            </a:r>
            <a:r>
              <a:rPr lang="it-IT" sz="2000" dirty="0" smtClean="0"/>
              <a:t> (più di mille tra il 1962 e il 1982!).</a:t>
            </a:r>
          </a:p>
          <a:p>
            <a:endParaRPr lang="it-IT" sz="2000"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642910" y="489032"/>
            <a:ext cx="814393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it-IT" sz="2000" dirty="0" smtClean="0"/>
              <a:t>Ecco degli esempi.</a:t>
            </a:r>
          </a:p>
          <a:p>
            <a:r>
              <a:rPr lang="it-IT" sz="2000" dirty="0" smtClean="0"/>
              <a:t>Alcuni psicologi hanno organizzato una messa in scena in cui il passante che faceva cadere la cartella era un complice dello sperimentatore.</a:t>
            </a:r>
          </a:p>
          <a:p>
            <a:r>
              <a:rPr lang="it-IT" sz="2000" dirty="0" smtClean="0"/>
              <a:t>La cabina telefonica era stata truccata.</a:t>
            </a:r>
          </a:p>
          <a:p>
            <a:r>
              <a:rPr lang="it-IT" sz="2000" dirty="0" smtClean="0"/>
              <a:t>Delle volte una moneta (del valore di un euro) rimaneva ben in vista nel vano in cui si raccoglie il resto dato dall’apparecchio. Altre volte no.</a:t>
            </a:r>
          </a:p>
          <a:p>
            <a:r>
              <a:rPr lang="it-IT" sz="2000" dirty="0" smtClean="0"/>
              <a:t>I risultati sono degni di nota:</a:t>
            </a:r>
          </a:p>
          <a:p>
            <a:r>
              <a:rPr lang="it-IT" sz="2000" dirty="0" smtClean="0"/>
              <a:t>– l’87,5% di coloro che avevano trovato la moneta dentro l’apparecchio aiutò il passante;</a:t>
            </a:r>
          </a:p>
          <a:p>
            <a:r>
              <a:rPr lang="it-IT" sz="2000" dirty="0" smtClean="0"/>
              <a:t>– soltanto il 4% di coloro che non avevano trovato la moneta aiutò il passante.</a:t>
            </a:r>
          </a:p>
          <a:p>
            <a:r>
              <a:rPr lang="it-IT" sz="2000" dirty="0" smtClean="0"/>
              <a:t>Gli sperimentatori fecero, dunque, le seguenti ipotesi.</a:t>
            </a:r>
          </a:p>
          <a:p>
            <a:r>
              <a:rPr lang="it-IT" sz="2000" dirty="0" smtClean="0"/>
              <a:t>– È sufficiente che X trovi la moneta dentro l’apparecchio perché si comporti generosamente, che sia “meschino” o no.</a:t>
            </a:r>
          </a:p>
          <a:p>
            <a:r>
              <a:rPr lang="it-IT" sz="2000" dirty="0" smtClean="0"/>
              <a:t>– È sufficiente che X non trovi alcuna moneta dentro l’apparecchio perché si comporti da “spilorcio”, che sia compassionevole o no. </a:t>
            </a:r>
          </a:p>
          <a:p>
            <a:r>
              <a:rPr lang="it-IT" sz="2000" dirty="0" smtClean="0"/>
              <a:t>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85720" y="428604"/>
            <a:ext cx="8501122"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it-IT" sz="2000" dirty="0" smtClean="0"/>
              <a:t>Ciò che sorprende di più, invece, è scoprire fino a che punto i fattori che producono il buon umore e le corrispondenti condotte “</a:t>
            </a:r>
            <a:r>
              <a:rPr lang="it-IT" sz="2000" dirty="0" err="1" smtClean="0"/>
              <a:t>prosociali</a:t>
            </a:r>
            <a:r>
              <a:rPr lang="it-IT" sz="2000" dirty="0" smtClean="0"/>
              <a:t>” possano essere </a:t>
            </a:r>
            <a:r>
              <a:rPr lang="it-IT" sz="2000" i="1" dirty="0" smtClean="0"/>
              <a:t>futili</a:t>
            </a:r>
            <a:r>
              <a:rPr lang="it-IT" sz="2000" dirty="0" smtClean="0"/>
              <a:t> o </a:t>
            </a:r>
            <a:r>
              <a:rPr lang="it-IT" sz="2000" i="1" dirty="0" smtClean="0"/>
              <a:t>insignificanti</a:t>
            </a:r>
            <a:r>
              <a:rPr lang="it-IT" sz="2000" dirty="0" smtClean="0"/>
              <a:t>. È sufficiente trovare una moneta dentro all’apparecchio di una cabina telefonica pubblica per essere buoni!</a:t>
            </a:r>
          </a:p>
          <a:p>
            <a:pPr algn="just"/>
            <a:r>
              <a:rPr lang="it-IT" sz="2000" dirty="0" smtClean="0"/>
              <a:t>Gli altri fattori associati al buon umore e ai comportamenti generosi sono altrettanto sorprendentemente insignificanti.</a:t>
            </a:r>
          </a:p>
          <a:p>
            <a:pPr algn="just"/>
            <a:r>
              <a:rPr lang="it-IT" sz="2000" dirty="0" smtClean="0"/>
              <a:t>Ad esempio, è stato dimostrato che </a:t>
            </a:r>
            <a:r>
              <a:rPr lang="it-IT" sz="2000" b="1" dirty="0" smtClean="0"/>
              <a:t>l’esposizione ad alcuni buoni odori </a:t>
            </a:r>
            <a:r>
              <a:rPr lang="it-IT" sz="2000" dirty="0" smtClean="0"/>
              <a:t>influisce positivamente sui comportamenti generosi.</a:t>
            </a:r>
          </a:p>
          <a:p>
            <a:pPr algn="just"/>
            <a:r>
              <a:rPr lang="it-IT" sz="2000" dirty="0" smtClean="0"/>
              <a:t>L’esperimento messo a punto per verificare questa tesi era molto semplice.</a:t>
            </a:r>
          </a:p>
          <a:p>
            <a:pPr algn="just"/>
            <a:r>
              <a:rPr lang="it-IT" sz="2000" dirty="0" smtClean="0"/>
              <a:t>Un complice dello sperimentatore chiedeva ad alcune persone che si trovavano in un centro commerciale se potevano gentilmente cambiare in moneta una banconota da un dollaro.</a:t>
            </a:r>
          </a:p>
          <a:p>
            <a:pPr algn="just"/>
            <a:r>
              <a:rPr lang="it-IT" sz="2000" dirty="0" smtClean="0"/>
              <a:t>Le persone che si trovavano nei pressi di un panificio da cui proveniva un buon odore di pane o di </a:t>
            </a:r>
            <a:r>
              <a:rPr lang="it-IT" sz="2000" dirty="0" err="1" smtClean="0"/>
              <a:t>brioches</a:t>
            </a:r>
            <a:r>
              <a:rPr lang="it-IT" sz="2000" dirty="0" smtClean="0"/>
              <a:t> lo facevano volentieri; quelle che invece si trovavano in un punto dove non arrivavano odori particolari lo facevano molto meno.</a:t>
            </a:r>
          </a:p>
          <a:p>
            <a:pPr algn="just"/>
            <a:r>
              <a:rPr lang="it-IT" sz="2000" dirty="0" smtClean="0"/>
              <a:t>Anche in questo genere di esperimenti si ipotizza che il buon umore dovuto alla percezione di un odore gradevole determini i comportamenti degli individui.</a:t>
            </a:r>
          </a:p>
          <a:p>
            <a:pPr algn="just"/>
            <a:r>
              <a:rPr lang="it-IT" sz="2000" dirty="0" smtClean="0"/>
              <a:t>E ciò che colpisce è il carattere futile, insignificante del fattore che lo provoca.</a:t>
            </a:r>
          </a:p>
          <a:p>
            <a:pPr algn="just"/>
            <a:r>
              <a:rPr lang="it-IT" sz="2000" dirty="0" smtClean="0"/>
              <a:t>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5720" y="1142984"/>
            <a:ext cx="6000776" cy="5355312"/>
          </a:xfrm>
          <a:prstGeom prst="rect">
            <a:avLst/>
          </a:prstGeom>
        </p:spPr>
        <p:txBody>
          <a:bodyPr wrap="square">
            <a:spAutoFit/>
          </a:bodyPr>
          <a:lstStyle/>
          <a:p>
            <a:r>
              <a:rPr lang="it-IT" i="1" dirty="0" smtClean="0"/>
              <a:t>In Europa, una donna stava morendo a causa di un particolare tipo di </a:t>
            </a:r>
            <a:r>
              <a:rPr lang="it-IT" i="1" dirty="0" smtClean="0"/>
              <a:t>malattia </a:t>
            </a:r>
            <a:r>
              <a:rPr lang="it-IT" i="1" dirty="0" smtClean="0"/>
              <a:t>e secondo i medici c’era solo una medicina che avrebbe potuto salvarla. Si trattava di un tipo di radio che un farmacista della stessa città in cui viveva la donna aveva recentemente scoperto. La medicina era costosa da fabbricare, ma il farmacista la faceva pagare dieci volte quello che gli costava: a lui costava 200 dollari e ne chiedeva 2000 per una piccola dose. Il marito della donna ammalata, Heinz, andò da tutti quelli che conosceva per farsi prestare il denaro, ma riuscì a mettere insieme solo 1000 dollari, la metà del prezzo. Disse al farmacista che sua moglie stava morendo e gli chiese di vendergli la medicina a un prezzo inferiore o di permettergli di pagarla in seguito. Ma il farmacista gli disse: «No, io ho scoperto la medicina e ho legittimamente intenzione di arricchirmi con essa». Così Heinz, preso dalla disperazione, s’introdusse di nascosto nel negozio del farmacista per </a:t>
            </a:r>
            <a:r>
              <a:rPr lang="it-IT" dirty="0" smtClean="0"/>
              <a:t/>
            </a:r>
            <a:br>
              <a:rPr lang="it-IT" dirty="0" smtClean="0"/>
            </a:br>
            <a:r>
              <a:rPr lang="it-IT" i="1" dirty="0" smtClean="0"/>
              <a:t>rubare la medicina per sua moglie</a:t>
            </a:r>
            <a:r>
              <a:rPr lang="it-IT" i="1" dirty="0" smtClean="0"/>
              <a:t>.</a:t>
            </a:r>
          </a:p>
          <a:p>
            <a:endParaRPr lang="it-IT" i="1" dirty="0" smtClean="0"/>
          </a:p>
          <a:p>
            <a:r>
              <a:rPr lang="it-IT" i="1" dirty="0" smtClean="0"/>
              <a:t>HA FATTO BENE, HEINZ?</a:t>
            </a:r>
            <a:endParaRPr lang="it-IT" dirty="0"/>
          </a:p>
        </p:txBody>
      </p:sp>
      <p:sp>
        <p:nvSpPr>
          <p:cNvPr id="3" name="Rettangolo 2"/>
          <p:cNvSpPr/>
          <p:nvPr/>
        </p:nvSpPr>
        <p:spPr>
          <a:xfrm>
            <a:off x="285720" y="285728"/>
            <a:ext cx="1864613" cy="369332"/>
          </a:xfrm>
          <a:prstGeom prst="rect">
            <a:avLst/>
          </a:prstGeom>
        </p:spPr>
        <p:txBody>
          <a:bodyPr wrap="none">
            <a:spAutoFit/>
          </a:bodyPr>
          <a:lstStyle/>
          <a:p>
            <a:r>
              <a:rPr lang="it-IT" b="1" dirty="0" smtClean="0"/>
              <a:t>Dilemma di Heinz</a:t>
            </a:r>
            <a:endParaRPr lang="it-IT" b="1" dirty="0"/>
          </a:p>
        </p:txBody>
      </p:sp>
      <p:pic>
        <p:nvPicPr>
          <p:cNvPr id="1026" name="Picture 2" descr="Lawrence Kohlberg - Nursing Theory"/>
          <p:cNvPicPr>
            <a:picLocks noChangeAspect="1" noChangeArrowheads="1"/>
          </p:cNvPicPr>
          <p:nvPr/>
        </p:nvPicPr>
        <p:blipFill>
          <a:blip r:embed="rId2" cstate="print"/>
          <a:srcRect/>
          <a:stretch>
            <a:fillRect/>
          </a:stretch>
        </p:blipFill>
        <p:spPr bwMode="auto">
          <a:xfrm>
            <a:off x="7500958" y="142852"/>
            <a:ext cx="1459215" cy="1904980"/>
          </a:xfrm>
          <a:prstGeom prst="rect">
            <a:avLst/>
          </a:prstGeom>
          <a:noFill/>
        </p:spPr>
      </p:pic>
      <p:sp>
        <p:nvSpPr>
          <p:cNvPr id="5" name="Rettangolo 4"/>
          <p:cNvSpPr/>
          <p:nvPr/>
        </p:nvSpPr>
        <p:spPr>
          <a:xfrm>
            <a:off x="6929454" y="2143116"/>
            <a:ext cx="1972912" cy="369332"/>
          </a:xfrm>
          <a:prstGeom prst="rect">
            <a:avLst/>
          </a:prstGeom>
        </p:spPr>
        <p:txBody>
          <a:bodyPr wrap="none">
            <a:spAutoFit/>
          </a:bodyPr>
          <a:lstStyle/>
          <a:p>
            <a:r>
              <a:rPr lang="it-IT" dirty="0" smtClean="0"/>
              <a:t>Lawrence </a:t>
            </a:r>
            <a:r>
              <a:rPr lang="it-IT" dirty="0" err="1" smtClean="0"/>
              <a:t>Kohlberg</a:t>
            </a:r>
            <a:endParaRPr lang="it-IT"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1859340"/>
            <a:ext cx="4572000" cy="3139321"/>
          </a:xfrm>
          <a:prstGeom prst="rect">
            <a:avLst/>
          </a:prstGeom>
        </p:spPr>
        <p:txBody>
          <a:bodyPr>
            <a:spAutoFit/>
          </a:bodyPr>
          <a:lstStyle/>
          <a:p>
            <a:r>
              <a:rPr lang="it-IT" b="1" dirty="0" smtClean="0"/>
              <a:t>LIVELLO 1: MORALE PRECONVENZIONALE</a:t>
            </a:r>
            <a:endParaRPr lang="it-IT" dirty="0" smtClean="0"/>
          </a:p>
          <a:p>
            <a:r>
              <a:rPr lang="it-IT" b="1" dirty="0" smtClean="0"/>
              <a:t>Stadio 1: orientamento punizione-obbedienza</a:t>
            </a:r>
            <a:r>
              <a:rPr lang="it-IT" dirty="0" smtClean="0"/>
              <a:t>. Il bambino decide cos’è sbagliato </a:t>
            </a:r>
            <a:r>
              <a:rPr lang="it-IT" b="1" dirty="0" smtClean="0">
                <a:solidFill>
                  <a:srgbClr val="FF0000"/>
                </a:solidFill>
              </a:rPr>
              <a:t>in base a ciò per cui viene punito</a:t>
            </a:r>
            <a:r>
              <a:rPr lang="it-IT" dirty="0" smtClean="0"/>
              <a:t>. Dà valore all’obbedienza, ma obbedisce perché gli adulti sono più forti.</a:t>
            </a:r>
          </a:p>
          <a:p>
            <a:r>
              <a:rPr lang="it-IT" b="1" dirty="0" smtClean="0"/>
              <a:t>Stadio 2: individualismo, scopo strumentale e scambio</a:t>
            </a:r>
            <a:r>
              <a:rPr lang="it-IT" dirty="0" smtClean="0"/>
              <a:t>. Il bambino segue le regole quando ne ha un </a:t>
            </a:r>
            <a:r>
              <a:rPr lang="it-IT" b="1" dirty="0" smtClean="0">
                <a:solidFill>
                  <a:srgbClr val="FF0000"/>
                </a:solidFill>
              </a:rPr>
              <a:t>vantaggio</a:t>
            </a:r>
            <a:r>
              <a:rPr lang="it-IT" dirty="0" smtClean="0"/>
              <a:t> immediato. Ciò che procura piacere è buono, inoltre è giusto ciò che è onesto, ciò che rappresenta uno scambio alla pari, un affare o un accordo.</a:t>
            </a:r>
            <a:endParaRPr lang="it-IT"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286000" y="889844"/>
            <a:ext cx="4572000" cy="5078313"/>
          </a:xfrm>
          <a:prstGeom prst="rect">
            <a:avLst/>
          </a:prstGeom>
        </p:spPr>
        <p:txBody>
          <a:bodyPr>
            <a:spAutoFit/>
          </a:bodyPr>
          <a:lstStyle/>
          <a:p>
            <a:r>
              <a:rPr lang="it-IT" b="1" dirty="0" smtClean="0"/>
              <a:t>LIVELLO 2: MORALE CONVENZIONALE</a:t>
            </a:r>
            <a:endParaRPr lang="it-IT" dirty="0" smtClean="0"/>
          </a:p>
          <a:p>
            <a:r>
              <a:rPr lang="it-IT" b="1" dirty="0" smtClean="0"/>
              <a:t>Stadio 3: aspettative interpersonali, rapporti e conformismo interpersonale</a:t>
            </a:r>
            <a:r>
              <a:rPr lang="it-IT" dirty="0" smtClean="0"/>
              <a:t>. La famiglia o il piccolo gruppo al quale appartiene diventano importanti. Sono </a:t>
            </a:r>
            <a:r>
              <a:rPr lang="it-IT" b="1" dirty="0" smtClean="0">
                <a:solidFill>
                  <a:srgbClr val="FF0000"/>
                </a:solidFill>
              </a:rPr>
              <a:t>morali le azioni che rispondono alle aspettative degli altri</a:t>
            </a:r>
            <a:r>
              <a:rPr lang="it-IT" dirty="0" smtClean="0"/>
              <a:t>. Diventa importante «essere buono» e il bambino generalmente dà valore alla fiducia, alla lealtà, al rispetto, alla gratitudine e a mantenere rapporti reciproci.</a:t>
            </a:r>
          </a:p>
          <a:p>
            <a:r>
              <a:rPr lang="it-IT" b="1" dirty="0" smtClean="0"/>
              <a:t>Stadio 4: sistema sociale e coscienza morale (legge e ordine)</a:t>
            </a:r>
            <a:r>
              <a:rPr lang="it-IT" dirty="0" smtClean="0"/>
              <a:t>. Dalla famiglia o dal gruppo ristretto, il bambino passo ad attribuire una </a:t>
            </a:r>
            <a:r>
              <a:rPr lang="it-IT" b="1" dirty="0" smtClean="0">
                <a:solidFill>
                  <a:srgbClr val="FF0000"/>
                </a:solidFill>
              </a:rPr>
              <a:t>maggiore importanza alla società</a:t>
            </a:r>
            <a:r>
              <a:rPr lang="it-IT" dirty="0" smtClean="0"/>
              <a:t>. È giusto adempiere ai propri doveri e le leggi devono essere rispettate salvo casi eccezionali. Anche dare un contributo alla società viene considerato positivo.</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836712"/>
            <a:ext cx="7344816" cy="5386090"/>
          </a:xfrm>
          <a:prstGeom prst="rect">
            <a:avLst/>
          </a:prstGeom>
          <a:noFill/>
        </p:spPr>
        <p:txBody>
          <a:bodyPr wrap="square" rtlCol="0">
            <a:spAutoFit/>
          </a:bodyPr>
          <a:lstStyle/>
          <a:p>
            <a:pPr algn="just"/>
            <a:r>
              <a:rPr lang="it-IT" sz="2400" dirty="0" smtClean="0"/>
              <a:t>Passi per caso davanti ad uno stagno e noti un bimbo molto piccolo che si dimena nell’acqua. Sta affogando. Né i genitori, né la tata, né qualcun altro nei dintorni possono soccorrerlo. Per te, invece, sarebbe molto facile salvargli la vita. Ti basterebbe correre subito verso di lui senza perdere tempo a svestirti e riportarlo a riva il più presto possibile. Non devi saper nuotare, perché lo stagno assomiglia ad una grossa pozzanghera ed è, quindi, veramente poco profondo. Se ci vai, corri solamente il rischio di sciupare le belle scarpe che ti sei appena comprato e di arrivare in ritardo al lavoro. Non sarebbe mostruoso lasciar morire il bambino per non rovinare le tue scarpe nuove ed evitare di arrivare in ritardo al lavoro?</a:t>
            </a:r>
            <a:endParaRPr lang="it-IT"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604" y="571480"/>
            <a:ext cx="6429404" cy="5355312"/>
          </a:xfrm>
          <a:prstGeom prst="rect">
            <a:avLst/>
          </a:prstGeom>
        </p:spPr>
        <p:txBody>
          <a:bodyPr wrap="square">
            <a:spAutoFit/>
          </a:bodyPr>
          <a:lstStyle/>
          <a:p>
            <a:r>
              <a:rPr lang="it-IT" b="1" dirty="0" smtClean="0"/>
              <a:t>LIVELLO 3: MORALE FONDATA SUI PRINCIPI O POSTCONVENZIONALE</a:t>
            </a:r>
            <a:endParaRPr lang="it-IT" dirty="0" smtClean="0"/>
          </a:p>
          <a:p>
            <a:r>
              <a:rPr lang="it-IT" b="1" dirty="0" smtClean="0"/>
              <a:t>Stadio 5: contratto sociale o utilità e diritti individuali</a:t>
            </a:r>
            <a:r>
              <a:rPr lang="it-IT" dirty="0" smtClean="0"/>
              <a:t>. Agire in modo da raggiungere «il bene maggiore per il maggior numero di persone». L’adolescente o l’adulto è consapevole che esistono differenti punti di vista e valori e </a:t>
            </a:r>
            <a:r>
              <a:rPr lang="it-IT" b="1" dirty="0" smtClean="0">
                <a:solidFill>
                  <a:srgbClr val="FF0000"/>
                </a:solidFill>
              </a:rPr>
              <a:t>che i valori sono relativi</a:t>
            </a:r>
            <a:r>
              <a:rPr lang="it-IT" dirty="0" smtClean="0"/>
              <a:t>. Le leggi e le regole devono essere rispettate per mantenere l’ordine sociale, ma possono essere cambiate, tuttavia ci sono </a:t>
            </a:r>
            <a:r>
              <a:rPr lang="it-IT" b="1" dirty="0" smtClean="0">
                <a:solidFill>
                  <a:srgbClr val="FF0000"/>
                </a:solidFill>
              </a:rPr>
              <a:t>alcuni valori fondamentali</a:t>
            </a:r>
            <a:r>
              <a:rPr lang="it-IT" dirty="0" smtClean="0"/>
              <a:t> che non sono relativi, come l’importanza della vita e della libertà di ogni persona, che devono essere sostenuti ad ogni costo.</a:t>
            </a:r>
          </a:p>
          <a:p>
            <a:r>
              <a:rPr lang="it-IT" b="1" dirty="0" smtClean="0"/>
              <a:t>Stadio 6: principi etici universali</a:t>
            </a:r>
            <a:r>
              <a:rPr lang="it-IT" dirty="0" smtClean="0"/>
              <a:t>. L’adulto sviluppa </a:t>
            </a:r>
            <a:r>
              <a:rPr lang="it-IT" b="1" dirty="0" smtClean="0">
                <a:solidFill>
                  <a:srgbClr val="FF0000"/>
                </a:solidFill>
              </a:rPr>
              <a:t>principi etici </a:t>
            </a:r>
            <a:r>
              <a:rPr lang="it-IT" dirty="0" smtClean="0"/>
              <a:t>personali e li segue per stabilire ciò che è giusto. Solo perché di solito sono conformi a questi principi, bisogna ubbidire alle leggi, ma </a:t>
            </a:r>
            <a:r>
              <a:rPr lang="it-IT" b="1" dirty="0" smtClean="0">
                <a:solidFill>
                  <a:srgbClr val="FF0000"/>
                </a:solidFill>
              </a:rPr>
              <a:t>se c’è un conflitto tra la legge e la coscienza morale, ha il predominio la coscienza</a:t>
            </a:r>
            <a:r>
              <a:rPr lang="it-IT" dirty="0" smtClean="0"/>
              <a:t>. In questo stadio, i principi etici che vengono seguiti fanno parte di un sistema di valori e di principi articolato, integrato, accuratamente scelto e coerentemente seguito.</a:t>
            </a:r>
            <a:endParaRPr lang="it-IT"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42910" y="428604"/>
            <a:ext cx="7858180" cy="3970318"/>
          </a:xfrm>
          <a:prstGeom prst="rect">
            <a:avLst/>
          </a:prstGeom>
          <a:noFill/>
        </p:spPr>
        <p:txBody>
          <a:bodyPr wrap="square" rtlCol="0">
            <a:spAutoFit/>
          </a:bodyPr>
          <a:lstStyle/>
          <a:p>
            <a:r>
              <a:rPr lang="it-IT" b="1" dirty="0" smtClean="0"/>
              <a:t>Dilemma di </a:t>
            </a:r>
            <a:r>
              <a:rPr lang="it-IT" b="1" i="1" dirty="0" err="1" smtClean="0"/>
              <a:t>Eutifrone</a:t>
            </a:r>
            <a:endParaRPr lang="it-IT" b="1" i="1" dirty="0" smtClean="0"/>
          </a:p>
          <a:p>
            <a:endParaRPr lang="it-IT" dirty="0" smtClean="0"/>
          </a:p>
          <a:p>
            <a:r>
              <a:rPr lang="it-IT" dirty="0" smtClean="0"/>
              <a:t>Supponiamo che Dio esista. Può comandarci una cosa ingiusta, come uccidere i nostri figli?</a:t>
            </a:r>
          </a:p>
          <a:p>
            <a:endParaRPr lang="it-IT" dirty="0" smtClean="0"/>
          </a:p>
          <a:p>
            <a:r>
              <a:rPr lang="it-IT" dirty="0" smtClean="0"/>
              <a:t>Già Platone, nell</a:t>
            </a:r>
            <a:r>
              <a:rPr lang="it-IT" i="1" dirty="0" smtClean="0"/>
              <a:t>’</a:t>
            </a:r>
            <a:r>
              <a:rPr lang="it-IT" i="1" dirty="0" err="1" smtClean="0"/>
              <a:t>Eutifrone</a:t>
            </a:r>
            <a:r>
              <a:rPr lang="it-IT" dirty="0" smtClean="0"/>
              <a:t>, propone questo </a:t>
            </a:r>
            <a:r>
              <a:rPr lang="it-IT" dirty="0" err="1" smtClean="0"/>
              <a:t>dilemma…</a:t>
            </a:r>
            <a:r>
              <a:rPr lang="it-IT" dirty="0" smtClean="0"/>
              <a:t> Considerate le due opzioni:</a:t>
            </a:r>
          </a:p>
          <a:p>
            <a:pPr marL="342900" indent="-342900">
              <a:buAutoNum type="arabicPeriod"/>
            </a:pPr>
            <a:r>
              <a:rPr lang="it-IT" dirty="0" smtClean="0"/>
              <a:t>Un’azione è buona perché Dio la comanda: è solo il comando di Dio che fa di un’azione, un’azione </a:t>
            </a:r>
            <a:r>
              <a:rPr lang="it-IT" dirty="0" err="1" smtClean="0"/>
              <a:t>giusta…</a:t>
            </a:r>
            <a:r>
              <a:rPr lang="it-IT" dirty="0" smtClean="0"/>
              <a:t> Dio in questo caso non può comandarci niente di ingiusto, eppure può tranquillamente dirci di uccidere i nostri figli! </a:t>
            </a:r>
            <a:r>
              <a:rPr lang="it-IT" dirty="0" err="1" smtClean="0"/>
              <a:t>Già…</a:t>
            </a:r>
            <a:r>
              <a:rPr lang="it-IT" dirty="0" smtClean="0"/>
              <a:t> ma come fare a sapere quale è il volere di Dio???</a:t>
            </a:r>
          </a:p>
          <a:p>
            <a:pPr marL="342900" indent="-342900">
              <a:buAutoNum type="arabicPeriod"/>
            </a:pPr>
            <a:r>
              <a:rPr lang="it-IT" dirty="0" smtClean="0"/>
              <a:t>Dio comanda un’azione, perché è buona. </a:t>
            </a:r>
            <a:r>
              <a:rPr lang="it-IT" dirty="0" err="1" smtClean="0"/>
              <a:t>Già…</a:t>
            </a:r>
            <a:r>
              <a:rPr lang="it-IT" dirty="0" smtClean="0"/>
              <a:t> ma attenzione! Quindi Dio non può fare a meno di comandarla! Non è affatto libero! E dunque, potremmo dire, neppure morale, in senso stretto, poiché la un prerequisito di ogni azione morale è la libertà!</a:t>
            </a:r>
            <a:endParaRPr lang="it-IT" dirty="0"/>
          </a:p>
        </p:txBody>
      </p:sp>
      <p:sp>
        <p:nvSpPr>
          <p:cNvPr id="4" name="CasellaDiTesto 3"/>
          <p:cNvSpPr txBox="1"/>
          <p:nvPr/>
        </p:nvSpPr>
        <p:spPr>
          <a:xfrm>
            <a:off x="857224" y="5357826"/>
            <a:ext cx="7643866" cy="1200329"/>
          </a:xfrm>
          <a:prstGeom prst="rect">
            <a:avLst/>
          </a:prstGeom>
          <a:noFill/>
        </p:spPr>
        <p:txBody>
          <a:bodyPr wrap="square" rtlCol="0">
            <a:spAutoFit/>
          </a:bodyPr>
          <a:lstStyle/>
          <a:p>
            <a:r>
              <a:rPr lang="it-IT" dirty="0" smtClean="0"/>
              <a:t>Esempio di </a:t>
            </a:r>
            <a:r>
              <a:rPr lang="it-IT" dirty="0" err="1" smtClean="0"/>
              <a:t>amoralità…</a:t>
            </a:r>
            <a:endParaRPr lang="it-IT" dirty="0" smtClean="0"/>
          </a:p>
          <a:p>
            <a:r>
              <a:rPr lang="it-IT" dirty="0" smtClean="0"/>
              <a:t>Il 23 settembre 2014 un ragazzo scavalca il recinto della gabbia delle tigri nello zoo di Delhi. Un a tigre lo sbrana.</a:t>
            </a:r>
          </a:p>
          <a:p>
            <a:r>
              <a:rPr lang="it-IT" dirty="0" smtClean="0"/>
              <a:t>La tigre non è stata punita: è giusto?</a:t>
            </a:r>
            <a:endParaRPr lang="it-IT"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2910" y="428604"/>
            <a:ext cx="7858180" cy="2585323"/>
          </a:xfrm>
          <a:prstGeom prst="rect">
            <a:avLst/>
          </a:prstGeom>
          <a:noFill/>
        </p:spPr>
        <p:txBody>
          <a:bodyPr wrap="square" rtlCol="0">
            <a:spAutoFit/>
          </a:bodyPr>
          <a:lstStyle/>
          <a:p>
            <a:r>
              <a:rPr lang="it-IT" b="1" dirty="0" smtClean="0"/>
              <a:t>Relativismo culturale</a:t>
            </a:r>
            <a:endParaRPr lang="it-IT" b="1" i="1" dirty="0" smtClean="0"/>
          </a:p>
          <a:p>
            <a:endParaRPr lang="it-IT" dirty="0" smtClean="0"/>
          </a:p>
          <a:p>
            <a:r>
              <a:rPr lang="it-IT" dirty="0" smtClean="0"/>
              <a:t>In India era un tempo diffusa una pratica chiamata Sati, per la quale una donna rimasta vedova doveva gettarsi sulla porta funeraria del marito. Il suicidio era visto come un atto di devozione e si fondava sui sacri testi della religione induista. Nel 1829 questa pratica era ancora diffusa e così lord </a:t>
            </a:r>
            <a:r>
              <a:rPr lang="it-IT" dirty="0" err="1" smtClean="0"/>
              <a:t>Bentinck</a:t>
            </a:r>
            <a:r>
              <a:rPr lang="it-IT" dirty="0" smtClean="0"/>
              <a:t>, l’allora governatore inglese dell’India, decise di proibirla. Ha fatto bene?</a:t>
            </a:r>
          </a:p>
          <a:p>
            <a:r>
              <a:rPr lang="it-IT" dirty="0" smtClean="0"/>
              <a:t>Un relativista coerente dovrebbe rispondere di no: quello di </a:t>
            </a:r>
            <a:r>
              <a:rPr lang="it-IT" dirty="0" err="1" smtClean="0"/>
              <a:t>Bentinck</a:t>
            </a:r>
            <a:r>
              <a:rPr lang="it-IT" dirty="0" smtClean="0"/>
              <a:t> fu un atto oppressivo e offensivo, imposto a una cultura millenaria!</a:t>
            </a:r>
            <a:endParaRPr lang="it-IT"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2910" y="428604"/>
            <a:ext cx="7858180" cy="3139321"/>
          </a:xfrm>
          <a:prstGeom prst="rect">
            <a:avLst/>
          </a:prstGeom>
          <a:noFill/>
        </p:spPr>
        <p:txBody>
          <a:bodyPr wrap="square" rtlCol="0">
            <a:spAutoFit/>
          </a:bodyPr>
          <a:lstStyle/>
          <a:p>
            <a:r>
              <a:rPr lang="it-IT" b="1" dirty="0" smtClean="0"/>
              <a:t>Può lo Stato costringermi a fare qualcosa per il mio bene?</a:t>
            </a:r>
            <a:endParaRPr lang="it-IT" b="1" i="1" dirty="0" smtClean="0"/>
          </a:p>
          <a:p>
            <a:endParaRPr lang="it-IT" dirty="0" smtClean="0"/>
          </a:p>
          <a:p>
            <a:r>
              <a:rPr lang="it-IT" dirty="0" smtClean="0"/>
              <a:t>Per il filosofo inglese </a:t>
            </a:r>
            <a:r>
              <a:rPr lang="it-IT" dirty="0" err="1" smtClean="0"/>
              <a:t>Mill</a:t>
            </a:r>
            <a:r>
              <a:rPr lang="it-IT" dirty="0" smtClean="0"/>
              <a:t>, ad esempio, se le mie azioni procurano un danno ad altri, allora – e solo allora – la società può intervenire per bloccarmi.</a:t>
            </a:r>
          </a:p>
          <a:p>
            <a:r>
              <a:rPr lang="it-IT" dirty="0" smtClean="0"/>
              <a:t>Ma la società non può costringermi a fare qualcosa per il mio bene, così come non può costringermi ad accettare un’idea o un’opinione.</a:t>
            </a:r>
          </a:p>
          <a:p>
            <a:endParaRPr lang="it-IT" dirty="0" smtClean="0"/>
          </a:p>
          <a:p>
            <a:r>
              <a:rPr lang="it-IT" dirty="0" smtClean="0"/>
              <a:t>“Quand’anche l’intera umanità, ad eccezione di una sola persona, avesse una certa opinione, e quell’unica ne avesse una opposta, non per questo l’umanità potrebbe metterla a tacere: non avrebbe maggiori giustificazioni di quante ne avrebbe quell’unica persona per mettere a tacere l’umanità, avendone </a:t>
            </a:r>
            <a:r>
              <a:rPr lang="it-IT" smtClean="0"/>
              <a:t>il potere”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27584" y="1124744"/>
            <a:ext cx="7344816" cy="4524315"/>
          </a:xfrm>
          <a:prstGeom prst="rect">
            <a:avLst/>
          </a:prstGeom>
          <a:noFill/>
        </p:spPr>
        <p:txBody>
          <a:bodyPr wrap="square" rtlCol="0">
            <a:spAutoFit/>
          </a:bodyPr>
          <a:lstStyle/>
          <a:p>
            <a:pPr algn="just"/>
            <a:r>
              <a:rPr lang="it-IT" sz="3200" dirty="0" smtClean="0"/>
              <a:t>Se rispondi di </a:t>
            </a:r>
            <a:r>
              <a:rPr lang="it-IT" sz="3200" b="1" dirty="0" smtClean="0">
                <a:solidFill>
                  <a:srgbClr val="FF0000"/>
                </a:solidFill>
              </a:rPr>
              <a:t>sì</a:t>
            </a:r>
            <a:r>
              <a:rPr lang="it-IT" sz="3200" dirty="0" smtClean="0"/>
              <a:t>, dovrai rispondere di sì anche alla seguente domanda: </a:t>
            </a:r>
          </a:p>
          <a:p>
            <a:pPr algn="just"/>
            <a:endParaRPr lang="it-IT" sz="3200" dirty="0" smtClean="0"/>
          </a:p>
          <a:p>
            <a:pPr algn="just"/>
            <a:r>
              <a:rPr lang="it-IT" sz="3200" dirty="0" smtClean="0"/>
              <a:t>non è mostruoso lasciare morire di fame i bambini dei paesi più poveri, quando ti basterebbe devolvere una piccolissima parte del tuo reddito per salvarli? </a:t>
            </a:r>
          </a:p>
          <a:p>
            <a:pPr algn="just"/>
            <a:r>
              <a:rPr lang="it-IT" sz="3200" dirty="0" smtClean="0"/>
              <a:t>Si tratta, infatti, di </a:t>
            </a:r>
            <a:r>
              <a:rPr lang="it-IT" sz="3200" b="1" i="1" dirty="0" smtClean="0"/>
              <a:t>casi simili che richiedono soluzioni simili</a:t>
            </a:r>
            <a:r>
              <a:rPr lang="it-IT" sz="3200" dirty="0" smtClean="0"/>
              <a:t>.</a:t>
            </a:r>
            <a:endParaRPr lang="it-IT"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Connettore 1 6"/>
          <p:cNvCxnSpPr/>
          <p:nvPr/>
        </p:nvCxnSpPr>
        <p:spPr>
          <a:xfrm>
            <a:off x="0" y="260648"/>
            <a:ext cx="9144000" cy="0"/>
          </a:xfrm>
          <a:prstGeom prst="line">
            <a:avLst/>
          </a:prstGeom>
          <a:ln w="31750" cmpd="sng"/>
        </p:spPr>
        <p:style>
          <a:lnRef idx="1">
            <a:schemeClr val="accent2"/>
          </a:lnRef>
          <a:fillRef idx="0">
            <a:schemeClr val="accent2"/>
          </a:fillRef>
          <a:effectRef idx="0">
            <a:schemeClr val="accent2"/>
          </a:effectRef>
          <a:fontRef idx="minor">
            <a:schemeClr val="tx1"/>
          </a:fontRef>
        </p:style>
      </p:cxnSp>
      <p:sp>
        <p:nvSpPr>
          <p:cNvPr id="6" name="CasellaDiTesto 5"/>
          <p:cNvSpPr txBox="1"/>
          <p:nvPr/>
        </p:nvSpPr>
        <p:spPr>
          <a:xfrm>
            <a:off x="899592" y="836712"/>
            <a:ext cx="7344816" cy="5632311"/>
          </a:xfrm>
          <a:prstGeom prst="rect">
            <a:avLst/>
          </a:prstGeom>
          <a:noFill/>
        </p:spPr>
        <p:txBody>
          <a:bodyPr wrap="square" rtlCol="0">
            <a:spAutoFit/>
          </a:bodyPr>
          <a:lstStyle/>
          <a:p>
            <a:pPr algn="just"/>
            <a:r>
              <a:rPr lang="it-IT" sz="2400" dirty="0" smtClean="0"/>
              <a:t>Questo esperimento mentale fa assai chiaramente riferimento alle due nozioni di base del pensiero morale: le </a:t>
            </a:r>
            <a:r>
              <a:rPr lang="it-IT" sz="2400" b="1" dirty="0" smtClean="0"/>
              <a:t>intuizioni</a:t>
            </a:r>
            <a:r>
              <a:rPr lang="it-IT" sz="2400" dirty="0" smtClean="0"/>
              <a:t> e le </a:t>
            </a:r>
            <a:r>
              <a:rPr lang="it-IT" sz="2400" b="1" dirty="0" smtClean="0"/>
              <a:t>regole</a:t>
            </a:r>
            <a:r>
              <a:rPr lang="it-IT" sz="2400" dirty="0" smtClean="0"/>
              <a:t>.</a:t>
            </a:r>
          </a:p>
          <a:p>
            <a:pPr algn="just"/>
            <a:r>
              <a:rPr lang="it-IT" sz="2400" dirty="0" smtClean="0"/>
              <a:t>L’</a:t>
            </a:r>
            <a:r>
              <a:rPr lang="it-IT" sz="2400" u="sng" dirty="0" smtClean="0"/>
              <a:t>intuizione</a:t>
            </a:r>
            <a:r>
              <a:rPr lang="it-IT" sz="2400" dirty="0" smtClean="0"/>
              <a:t> è la seguente:</a:t>
            </a:r>
          </a:p>
          <a:p>
            <a:pPr algn="just"/>
            <a:r>
              <a:rPr lang="it-IT" sz="2400" dirty="0" smtClean="0"/>
              <a:t>“</a:t>
            </a:r>
            <a:r>
              <a:rPr lang="it-IT" sz="2400" i="1" dirty="0" smtClean="0"/>
              <a:t>Lasciar morire una persona sotto ai nostri occhi, quando sarebbe per noi molto facile salvarla, è mostruoso</a:t>
            </a:r>
            <a:r>
              <a:rPr lang="it-IT" sz="2400" dirty="0" smtClean="0"/>
              <a:t>”.</a:t>
            </a:r>
          </a:p>
          <a:p>
            <a:pPr algn="just"/>
            <a:r>
              <a:rPr lang="it-IT" sz="2400" dirty="0" smtClean="0"/>
              <a:t>La </a:t>
            </a:r>
            <a:r>
              <a:rPr lang="it-IT" sz="2400" u="sng" dirty="0" smtClean="0"/>
              <a:t>regola</a:t>
            </a:r>
            <a:r>
              <a:rPr lang="it-IT" sz="2400" dirty="0" smtClean="0"/>
              <a:t> di ragionamento è: “</a:t>
            </a:r>
            <a:r>
              <a:rPr lang="it-IT" sz="2400" i="1" dirty="0" smtClean="0"/>
              <a:t>Bisogna trattare i casi simili in modo simile</a:t>
            </a:r>
            <a:r>
              <a:rPr lang="it-IT" sz="2400" dirty="0" smtClean="0"/>
              <a:t>”.</a:t>
            </a:r>
          </a:p>
          <a:p>
            <a:pPr algn="just"/>
            <a:r>
              <a:rPr lang="it-IT" sz="2400" dirty="0" smtClean="0"/>
              <a:t>Essa si applica così:</a:t>
            </a:r>
          </a:p>
          <a:p>
            <a:pPr algn="just"/>
            <a:r>
              <a:rPr lang="it-IT" sz="2400" dirty="0" smtClean="0"/>
              <a:t>Se è mostruoso lasciar morire un bambino che annega sotto ai tuoi occhi in uno stagno, quando potresti facilmente salvarlo prendendolo per mano, è mostruoso lasciar morire di fame un bambino in un paese lontano quando potresti facilmente salvarlo inviando un piccolo assegno a </a:t>
            </a:r>
            <a:r>
              <a:rPr lang="it-IT" sz="2400" dirty="0" err="1" smtClean="0"/>
              <a:t>Oxfam</a:t>
            </a:r>
            <a:r>
              <a:rPr lang="it-IT" sz="2400" dirty="0" smtClean="0"/>
              <a:t>.</a:t>
            </a:r>
            <a:endParaRPr lang="it-IT" sz="2400" dirty="0"/>
          </a:p>
        </p:txBody>
      </p:sp>
    </p:spTree>
  </p:cSld>
  <p:clrMapOvr>
    <a:masterClrMapping/>
  </p:clrMapOvr>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5568</Words>
  <Application>Microsoft Office PowerPoint</Application>
  <PresentationFormat>Presentazione su schermo (4:3)</PresentationFormat>
  <Paragraphs>334</Paragraphs>
  <Slides>73</Slides>
  <Notes>1</Notes>
  <HiddenSlides>13</HiddenSlides>
  <MMClips>0</MMClips>
  <ScaleCrop>false</ScaleCrop>
  <HeadingPairs>
    <vt:vector size="4" baseType="variant">
      <vt:variant>
        <vt:lpstr>Tema</vt:lpstr>
      </vt:variant>
      <vt:variant>
        <vt:i4>1</vt:i4>
      </vt:variant>
      <vt:variant>
        <vt:lpstr>Titoli diapositive</vt:lpstr>
      </vt:variant>
      <vt:variant>
        <vt:i4>73</vt:i4>
      </vt:variant>
    </vt:vector>
  </HeadingPairs>
  <TitlesOfParts>
    <vt:vector size="74" baseType="lpstr">
      <vt:lpstr>Tema di Office</vt:lpstr>
      <vt:lpstr>Dilemmi morali</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E’ morale o immorale?</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lpstr>Diapositiva 73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Dilemmi morali</dc:title>
  <dc:creator>Simone</dc:creator>
  <cp:lastModifiedBy>simone.dell@libero.it</cp:lastModifiedBy>
  <cp:revision>8</cp:revision>
  <dcterms:created xsi:type="dcterms:W3CDTF">2018-12-09T15:28:16Z</dcterms:created>
  <dcterms:modified xsi:type="dcterms:W3CDTF">2023-03-29T15:23:17Z</dcterms:modified>
</cp:coreProperties>
</file>